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65"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59" r:id="rId22"/>
    <p:sldId id="260" r:id="rId23"/>
    <p:sldId id="282" r:id="rId24"/>
    <p:sldId id="262"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5" d="100"/>
          <a:sy n="105" d="100"/>
        </p:scale>
        <p:origin x="798"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9/8/2026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9/8/2026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9/8/2026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www.marioncharter.org/"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marioncharter.org/"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doeweb-prd.doe.state.fl.us/eds/nclbspar/year0910/nclb0910.cfm?dist_schl=42_9670" TargetMode="External"/><Relationship Id="rId2" Type="http://schemas.openxmlformats.org/officeDocument/2006/relationships/hyperlink" Target="https://www.fldoe.org/accountability/accountability-reporting/school-grades/" TargetMode="Externa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hyperlink" Target="http://schoolgrades.fldoe.org/default.asp"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http://www.floridastandards.org/Standards/FLStandardSearch.aspx"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AF7FA"/>
        </a:solidFill>
        <a:effectLst/>
      </p:bgPr>
    </p:bg>
    <p:spTree>
      <p:nvGrpSpPr>
        <p:cNvPr id="1" name=""/>
        <p:cNvGrpSpPr/>
        <p:nvPr/>
      </p:nvGrpSpPr>
      <p:grpSpPr>
        <a:xfrm>
          <a:off x="0" y="0"/>
          <a:ext cx="0" cy="0"/>
          <a:chOff x="0" y="0"/>
          <a:chExt cx="0" cy="0"/>
        </a:xfrm>
      </p:grpSpPr>
      <p:sp>
        <p:nvSpPr>
          <p:cNvPr id="2" name="Rectangle 1"/>
          <p:cNvSpPr/>
          <p:nvPr/>
        </p:nvSpPr>
        <p:spPr>
          <a:xfrm>
            <a:off x="0" y="5440680"/>
            <a:ext cx="12191695" cy="1417320"/>
          </a:xfrm>
          <a:prstGeom prst="rect">
            <a:avLst/>
          </a:prstGeom>
          <a:solidFill>
            <a:srgbClr val="1485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5897880"/>
            <a:ext cx="12191695" cy="960120"/>
          </a:xfrm>
          <a:prstGeom prst="rect">
            <a:avLst/>
          </a:prstGeom>
          <a:solidFill>
            <a:srgbClr val="1FB5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457200" y="502920"/>
            <a:ext cx="201168" cy="20116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p:cNvSpPr/>
          <p:nvPr/>
        </p:nvSpPr>
        <p:spPr>
          <a:xfrm>
            <a:off x="1051560" y="1005840"/>
            <a:ext cx="109728" cy="10972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p:cNvSpPr/>
          <p:nvPr/>
        </p:nvSpPr>
        <p:spPr>
          <a:xfrm>
            <a:off x="10698480" y="548640"/>
            <a:ext cx="164592" cy="164592"/>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p:cNvSpPr/>
          <p:nvPr/>
        </p:nvSpPr>
        <p:spPr>
          <a:xfrm>
            <a:off x="11384280" y="114300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p:cNvSpPr/>
          <p:nvPr/>
        </p:nvSpPr>
        <p:spPr>
          <a:xfrm>
            <a:off x="9875520" y="1828800"/>
            <a:ext cx="128016" cy="128016"/>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p:cNvSpPr/>
          <p:nvPr/>
        </p:nvSpPr>
        <p:spPr>
          <a:xfrm>
            <a:off x="182880" y="201168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ounded Rectangle 9"/>
          <p:cNvSpPr/>
          <p:nvPr/>
        </p:nvSpPr>
        <p:spPr>
          <a:xfrm>
            <a:off x="594360" y="685800"/>
            <a:ext cx="6400800" cy="4434840"/>
          </a:xfrm>
          <a:prstGeom prst="roundRect">
            <a:avLst/>
          </a:prstGeom>
          <a:solidFill>
            <a:srgbClr val="FFFFFF"/>
          </a:solidFill>
          <a:ln w="25400">
            <a:solidFill>
              <a:srgbClr val="1485C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051561" y="1010513"/>
            <a:ext cx="5769864" cy="3477875"/>
          </a:xfrm>
          <a:prstGeom prst="rect">
            <a:avLst/>
          </a:prstGeom>
          <a:noFill/>
        </p:spPr>
        <p:txBody>
          <a:bodyPr wrap="square">
            <a:spAutoFit/>
          </a:bodyPr>
          <a:lstStyle/>
          <a:p>
            <a:pPr algn="ctr">
              <a:defRPr sz="4200" b="1">
                <a:solidFill>
                  <a:srgbClr val="1485C4"/>
                </a:solidFill>
                <a:latin typeface="Aptos Display"/>
              </a:defRPr>
            </a:pPr>
            <a:r>
              <a:rPr lang="en-US" dirty="0"/>
              <a:t>Annual Title I Parent Meeting </a:t>
            </a:r>
          </a:p>
          <a:p>
            <a:pPr algn="ctr">
              <a:defRPr sz="4200" b="1">
                <a:solidFill>
                  <a:srgbClr val="1485C4"/>
                </a:solidFill>
                <a:latin typeface="Aptos Display"/>
              </a:defRPr>
            </a:pPr>
            <a:r>
              <a:rPr b="1" dirty="0">
                <a:solidFill>
                  <a:schemeClr val="tx2">
                    <a:lumMod val="75000"/>
                  </a:schemeClr>
                </a:solidFill>
              </a:rPr>
              <a:t>Let’s dive into learning, family engagement, and</a:t>
            </a:r>
            <a:endParaRPr lang="en-US" b="1" dirty="0">
              <a:solidFill>
                <a:schemeClr val="tx2">
                  <a:lumMod val="75000"/>
                </a:schemeClr>
              </a:solidFill>
            </a:endParaRPr>
          </a:p>
          <a:p>
            <a:pPr algn="ctr">
              <a:spcBef>
                <a:spcPts val="1200"/>
              </a:spcBef>
              <a:defRPr sz="1800">
                <a:solidFill>
                  <a:srgbClr val="223646"/>
                </a:solidFill>
                <a:latin typeface="Aptos"/>
              </a:defRPr>
            </a:pPr>
            <a:r>
              <a:rPr b="1" dirty="0">
                <a:solidFill>
                  <a:schemeClr val="tx2">
                    <a:lumMod val="75000"/>
                  </a:schemeClr>
                </a:solidFill>
              </a:rPr>
              <a:t> </a:t>
            </a:r>
            <a:r>
              <a:rPr sz="4200" b="1" dirty="0">
                <a:solidFill>
                  <a:schemeClr val="tx2">
                    <a:lumMod val="75000"/>
                  </a:schemeClr>
                </a:solidFill>
              </a:rPr>
              <a:t>student success!</a:t>
            </a:r>
          </a:p>
        </p:txBody>
      </p:sp>
      <p:pic>
        <p:nvPicPr>
          <p:cNvPr id="12" name="Picture 11" descr="a_bright_colorful_cheerful_cartoon_illustration.png"/>
          <p:cNvPicPr>
            <a:picLocks noChangeAspect="1"/>
          </p:cNvPicPr>
          <p:nvPr/>
        </p:nvPicPr>
        <p:blipFill>
          <a:blip r:embed="rId2"/>
          <a:stretch>
            <a:fillRect/>
          </a:stretch>
        </p:blipFill>
        <p:spPr>
          <a:xfrm>
            <a:off x="8101584" y="594360"/>
            <a:ext cx="3465576" cy="4708663"/>
          </a:xfrm>
          <a:prstGeom prst="rect">
            <a:avLst/>
          </a:prstGeom>
        </p:spPr>
      </p:pic>
      <p:sp>
        <p:nvSpPr>
          <p:cNvPr id="13" name="Rounded Rectangle 12"/>
          <p:cNvSpPr/>
          <p:nvPr/>
        </p:nvSpPr>
        <p:spPr>
          <a:xfrm>
            <a:off x="1673352" y="4389120"/>
            <a:ext cx="4114800" cy="594360"/>
          </a:xfrm>
          <a:prstGeom prst="roundRect">
            <a:avLst/>
          </a:prstGeom>
          <a:solidFill>
            <a:srgbClr val="FFD6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900" b="1">
                <a:solidFill>
                  <a:srgbClr val="083F78"/>
                </a:solidFill>
              </a:defRPr>
            </a:pPr>
            <a:r>
              <a:t>WELCOME, FAMILIES!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AF7FA"/>
        </a:solidFill>
        <a:effectLst/>
      </p:bgPr>
    </p:bg>
    <p:spTree>
      <p:nvGrpSpPr>
        <p:cNvPr id="1" name="">
          <a:extLst>
            <a:ext uri="{FF2B5EF4-FFF2-40B4-BE49-F238E27FC236}">
              <a16:creationId xmlns:a16="http://schemas.microsoft.com/office/drawing/2014/main" id="{FA9235F2-8B3E-A45B-426A-1D7EEE28941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27C3B5A-ADA6-920F-3514-C17E3EBCF48B}"/>
              </a:ext>
            </a:extLst>
          </p:cNvPr>
          <p:cNvSpPr/>
          <p:nvPr/>
        </p:nvSpPr>
        <p:spPr>
          <a:xfrm>
            <a:off x="0" y="5440680"/>
            <a:ext cx="12191695" cy="1417320"/>
          </a:xfrm>
          <a:prstGeom prst="rect">
            <a:avLst/>
          </a:prstGeom>
          <a:solidFill>
            <a:srgbClr val="1485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2FE51CAE-B109-48D6-34FD-143DD56EBB75}"/>
              </a:ext>
            </a:extLst>
          </p:cNvPr>
          <p:cNvSpPr/>
          <p:nvPr/>
        </p:nvSpPr>
        <p:spPr>
          <a:xfrm>
            <a:off x="0" y="5897880"/>
            <a:ext cx="12191695" cy="960120"/>
          </a:xfrm>
          <a:prstGeom prst="rect">
            <a:avLst/>
          </a:prstGeom>
          <a:solidFill>
            <a:srgbClr val="1FB5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a:extLst>
              <a:ext uri="{FF2B5EF4-FFF2-40B4-BE49-F238E27FC236}">
                <a16:creationId xmlns:a16="http://schemas.microsoft.com/office/drawing/2014/main" id="{7702CA25-0FE7-0326-CF65-8AE7692793B8}"/>
              </a:ext>
            </a:extLst>
          </p:cNvPr>
          <p:cNvSpPr/>
          <p:nvPr/>
        </p:nvSpPr>
        <p:spPr>
          <a:xfrm>
            <a:off x="457200" y="502920"/>
            <a:ext cx="201168" cy="20116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a:extLst>
              <a:ext uri="{FF2B5EF4-FFF2-40B4-BE49-F238E27FC236}">
                <a16:creationId xmlns:a16="http://schemas.microsoft.com/office/drawing/2014/main" id="{4834F213-8F3E-A932-8F17-EFB22101B4A7}"/>
              </a:ext>
            </a:extLst>
          </p:cNvPr>
          <p:cNvSpPr/>
          <p:nvPr/>
        </p:nvSpPr>
        <p:spPr>
          <a:xfrm>
            <a:off x="1051560" y="1005840"/>
            <a:ext cx="109728" cy="10972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a:extLst>
              <a:ext uri="{FF2B5EF4-FFF2-40B4-BE49-F238E27FC236}">
                <a16:creationId xmlns:a16="http://schemas.microsoft.com/office/drawing/2014/main" id="{98A09A5E-CFB0-1298-5A02-1EE26C06E295}"/>
              </a:ext>
            </a:extLst>
          </p:cNvPr>
          <p:cNvSpPr/>
          <p:nvPr/>
        </p:nvSpPr>
        <p:spPr>
          <a:xfrm>
            <a:off x="10698480" y="548640"/>
            <a:ext cx="164592" cy="164592"/>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a:extLst>
              <a:ext uri="{FF2B5EF4-FFF2-40B4-BE49-F238E27FC236}">
                <a16:creationId xmlns:a16="http://schemas.microsoft.com/office/drawing/2014/main" id="{8A3D9DB0-E921-AEB4-F823-C3A7A3EFCC17}"/>
              </a:ext>
            </a:extLst>
          </p:cNvPr>
          <p:cNvSpPr/>
          <p:nvPr/>
        </p:nvSpPr>
        <p:spPr>
          <a:xfrm>
            <a:off x="11384280" y="114300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a:extLst>
              <a:ext uri="{FF2B5EF4-FFF2-40B4-BE49-F238E27FC236}">
                <a16:creationId xmlns:a16="http://schemas.microsoft.com/office/drawing/2014/main" id="{703A4D80-660E-88AA-FA0A-DBEC5ADBB38A}"/>
              </a:ext>
            </a:extLst>
          </p:cNvPr>
          <p:cNvSpPr/>
          <p:nvPr/>
        </p:nvSpPr>
        <p:spPr>
          <a:xfrm>
            <a:off x="9875520" y="1828800"/>
            <a:ext cx="128016" cy="128016"/>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a:extLst>
              <a:ext uri="{FF2B5EF4-FFF2-40B4-BE49-F238E27FC236}">
                <a16:creationId xmlns:a16="http://schemas.microsoft.com/office/drawing/2014/main" id="{454D9557-6738-49A9-3213-4291D73D4AEF}"/>
              </a:ext>
            </a:extLst>
          </p:cNvPr>
          <p:cNvSpPr/>
          <p:nvPr/>
        </p:nvSpPr>
        <p:spPr>
          <a:xfrm>
            <a:off x="182880" y="201168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a:extLst>
              <a:ext uri="{FF2B5EF4-FFF2-40B4-BE49-F238E27FC236}">
                <a16:creationId xmlns:a16="http://schemas.microsoft.com/office/drawing/2014/main" id="{006EB41B-609F-2F4B-C1EC-3AA227321DA7}"/>
              </a:ext>
            </a:extLst>
          </p:cNvPr>
          <p:cNvSpPr txBox="1"/>
          <p:nvPr/>
        </p:nvSpPr>
        <p:spPr>
          <a:xfrm>
            <a:off x="457200" y="329561"/>
            <a:ext cx="10972800" cy="707886"/>
          </a:xfrm>
          <a:prstGeom prst="rect">
            <a:avLst/>
          </a:prstGeom>
          <a:noFill/>
        </p:spPr>
        <p:txBody>
          <a:bodyPr wrap="square">
            <a:spAutoFit/>
          </a:bodyPr>
          <a:lstStyle/>
          <a:p>
            <a:pPr algn="ctr">
              <a:defRPr sz="3000" b="1">
                <a:solidFill>
                  <a:srgbClr val="083F78"/>
                </a:solidFill>
                <a:latin typeface="Aptos Display"/>
              </a:defRPr>
            </a:pPr>
            <a:r>
              <a:rPr lang="en-US" sz="4000" dirty="0"/>
              <a:t>Local Assessments</a:t>
            </a:r>
            <a:endParaRPr sz="4000" dirty="0"/>
          </a:p>
        </p:txBody>
      </p:sp>
      <p:sp>
        <p:nvSpPr>
          <p:cNvPr id="11" name="Isosceles Triangle 10">
            <a:extLst>
              <a:ext uri="{FF2B5EF4-FFF2-40B4-BE49-F238E27FC236}">
                <a16:creationId xmlns:a16="http://schemas.microsoft.com/office/drawing/2014/main" id="{103184DD-48D5-57C5-5E83-2EEF14ADA26A}"/>
              </a:ext>
            </a:extLst>
          </p:cNvPr>
          <p:cNvSpPr/>
          <p:nvPr/>
        </p:nvSpPr>
        <p:spPr>
          <a:xfrm rot="10800000">
            <a:off x="10744200" y="164592"/>
            <a:ext cx="685800" cy="594360"/>
          </a:xfrm>
          <a:prstGeom prst="triangle">
            <a:avLst/>
          </a:prstGeom>
          <a:solidFill>
            <a:srgbClr val="1485C4"/>
          </a:solidFill>
          <a:ln>
            <a:solidFill>
              <a:srgbClr val="083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a:extLst>
              <a:ext uri="{FF2B5EF4-FFF2-40B4-BE49-F238E27FC236}">
                <a16:creationId xmlns:a16="http://schemas.microsoft.com/office/drawing/2014/main" id="{31A1904B-867E-D04F-7CD9-8FD9B1E0A33F}"/>
              </a:ext>
            </a:extLst>
          </p:cNvPr>
          <p:cNvSpPr/>
          <p:nvPr/>
        </p:nvSpPr>
        <p:spPr>
          <a:xfrm>
            <a:off x="777240" y="1261872"/>
            <a:ext cx="10789920" cy="4233672"/>
          </a:xfrm>
          <a:prstGeom prst="roundRect">
            <a:avLst/>
          </a:prstGeom>
          <a:solidFill>
            <a:srgbClr val="FFFFFF"/>
          </a:solidFill>
          <a:ln w="19050">
            <a:solidFill>
              <a:srgbClr val="1485C4"/>
            </a:solidFill>
          </a:ln>
        </p:spPr>
        <p:style>
          <a:lnRef idx="1">
            <a:schemeClr val="accent1"/>
          </a:lnRef>
          <a:fillRef idx="3">
            <a:schemeClr val="accent1"/>
          </a:fillRef>
          <a:effectRef idx="2">
            <a:schemeClr val="accent1"/>
          </a:effectRef>
          <a:fontRef idx="minor">
            <a:schemeClr val="lt1"/>
          </a:fontRef>
        </p:style>
        <p:txBody>
          <a:bodyPr lIns="228600" tIns="164592" rIns="182880" rtlCol="0" anchor="ctr"/>
          <a:lstStyle/>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altLang="en-US" sz="2800" b="0"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Assessments are used to help teachers determine if a student is understanding the content presented in the classroom. </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altLang="en-US" sz="2800" b="0" i="0" u="none" strike="noStrike" kern="1200" cap="none" spc="0" normalizeH="0" baseline="0" noProof="0" dirty="0">
                <a:ln>
                  <a:noFill/>
                </a:ln>
                <a:solidFill>
                  <a:srgbClr val="0070C0"/>
                </a:solidFill>
                <a:effectLst/>
                <a:uLnTx/>
                <a:uFillTx/>
                <a:latin typeface="Garamond" panose="02020404030301010803"/>
                <a:ea typeface="+mn-ea"/>
                <a:cs typeface="+mn-cs"/>
              </a:rPr>
              <a:t>We use the following assessments for all of our students:</a:t>
            </a:r>
          </a:p>
          <a:p>
            <a:pPr marL="742950" marR="0" lvl="1"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altLang="en-US" sz="1800" b="1" i="0" u="none" strike="noStrike" kern="1200" cap="none" spc="0" normalizeH="0" baseline="0" noProof="0" dirty="0">
                <a:ln>
                  <a:noFill/>
                </a:ln>
                <a:solidFill>
                  <a:prstClr val="black"/>
                </a:solidFill>
                <a:effectLst/>
                <a:uLnTx/>
                <a:uFillTx/>
                <a:latin typeface="Garamond" panose="02020404030301010803"/>
                <a:ea typeface="+mn-ea"/>
                <a:cs typeface="+mn-cs"/>
              </a:rPr>
              <a:t>I-Ready</a:t>
            </a:r>
          </a:p>
          <a:p>
            <a:pPr marL="742950" marR="0" lvl="1"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altLang="en-US" sz="1800" b="1" i="0" u="none" strike="noStrike" kern="1200" cap="none" spc="0" normalizeH="0" baseline="0" noProof="0" dirty="0">
                <a:ln>
                  <a:noFill/>
                </a:ln>
                <a:solidFill>
                  <a:prstClr val="black"/>
                </a:solidFill>
                <a:effectLst/>
                <a:uLnTx/>
                <a:uFillTx/>
                <a:latin typeface="Garamond" panose="02020404030301010803"/>
                <a:ea typeface="+mn-ea"/>
                <a:cs typeface="+mn-cs"/>
              </a:rPr>
              <a:t>FAST Assessments for ELA and Math</a:t>
            </a:r>
          </a:p>
          <a:p>
            <a:pPr marL="742950" marR="0" lvl="1"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altLang="en-US" sz="1800" b="1" i="0" u="none" strike="noStrike" kern="1200" cap="none" spc="0" normalizeH="0" baseline="0" noProof="0" dirty="0">
                <a:ln>
                  <a:noFill/>
                </a:ln>
                <a:solidFill>
                  <a:prstClr val="black"/>
                </a:solidFill>
                <a:effectLst/>
                <a:uLnTx/>
                <a:uFillTx/>
                <a:latin typeface="Garamond" panose="02020404030301010803"/>
                <a:ea typeface="+mn-ea"/>
                <a:cs typeface="+mn-cs"/>
              </a:rPr>
              <a:t>DPMA (District Progress Monitoring)</a:t>
            </a:r>
          </a:p>
          <a:p>
            <a:pPr marL="742950" marR="0" lvl="1"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altLang="en-US" sz="1800" b="1" i="0" u="none" strike="noStrike" kern="1200" cap="none" spc="0" normalizeH="0" baseline="0" noProof="0" dirty="0">
                <a:ln>
                  <a:noFill/>
                </a:ln>
                <a:solidFill>
                  <a:prstClr val="black"/>
                </a:solidFill>
                <a:effectLst/>
                <a:uLnTx/>
                <a:uFillTx/>
                <a:latin typeface="Garamond" panose="02020404030301010803"/>
                <a:ea typeface="+mn-ea"/>
                <a:cs typeface="+mn-cs"/>
              </a:rPr>
              <a:t>Classroom Benchmark tests</a:t>
            </a:r>
          </a:p>
          <a:p>
            <a:r>
              <a:rPr lang="en-US" sz="2400" b="1" dirty="0"/>
              <a:t>year’s testing scores. </a:t>
            </a:r>
          </a:p>
        </p:txBody>
      </p:sp>
      <p:pic>
        <p:nvPicPr>
          <p:cNvPr id="16" name="Picture 15">
            <a:extLst>
              <a:ext uri="{FF2B5EF4-FFF2-40B4-BE49-F238E27FC236}">
                <a16:creationId xmlns:a16="http://schemas.microsoft.com/office/drawing/2014/main" id="{1268B626-301B-C553-8F4C-3CF27CE7497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42289" y="3338718"/>
            <a:ext cx="3224759" cy="1813926"/>
          </a:xfrm>
          <a:prstGeom prst="rect">
            <a:avLst/>
          </a:prstGeom>
        </p:spPr>
      </p:pic>
    </p:spTree>
    <p:extLst>
      <p:ext uri="{BB962C8B-B14F-4D97-AF65-F5344CB8AC3E}">
        <p14:creationId xmlns:p14="http://schemas.microsoft.com/office/powerpoint/2010/main" val="4148632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AF7FA"/>
        </a:solidFill>
        <a:effectLst/>
      </p:bgPr>
    </p:bg>
    <p:spTree>
      <p:nvGrpSpPr>
        <p:cNvPr id="1" name="">
          <a:extLst>
            <a:ext uri="{FF2B5EF4-FFF2-40B4-BE49-F238E27FC236}">
              <a16:creationId xmlns:a16="http://schemas.microsoft.com/office/drawing/2014/main" id="{E6C78E8F-A9CC-13F8-7E27-B6336C0DA12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E57C30F-A35C-0285-E4CF-A2687CDE3C1F}"/>
              </a:ext>
            </a:extLst>
          </p:cNvPr>
          <p:cNvSpPr/>
          <p:nvPr/>
        </p:nvSpPr>
        <p:spPr>
          <a:xfrm>
            <a:off x="0" y="5440680"/>
            <a:ext cx="12191695" cy="1417320"/>
          </a:xfrm>
          <a:prstGeom prst="rect">
            <a:avLst/>
          </a:prstGeom>
          <a:solidFill>
            <a:srgbClr val="1485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927C0F2E-516B-B1CD-7D97-BEE52083A188}"/>
              </a:ext>
            </a:extLst>
          </p:cNvPr>
          <p:cNvSpPr/>
          <p:nvPr/>
        </p:nvSpPr>
        <p:spPr>
          <a:xfrm>
            <a:off x="0" y="5897880"/>
            <a:ext cx="12191695" cy="960120"/>
          </a:xfrm>
          <a:prstGeom prst="rect">
            <a:avLst/>
          </a:prstGeom>
          <a:solidFill>
            <a:srgbClr val="1FB5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a:extLst>
              <a:ext uri="{FF2B5EF4-FFF2-40B4-BE49-F238E27FC236}">
                <a16:creationId xmlns:a16="http://schemas.microsoft.com/office/drawing/2014/main" id="{E8DDDC66-A577-D981-DC53-6577BFDF2788}"/>
              </a:ext>
            </a:extLst>
          </p:cNvPr>
          <p:cNvSpPr/>
          <p:nvPr/>
        </p:nvSpPr>
        <p:spPr>
          <a:xfrm>
            <a:off x="457200" y="502920"/>
            <a:ext cx="201168" cy="20116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a:extLst>
              <a:ext uri="{FF2B5EF4-FFF2-40B4-BE49-F238E27FC236}">
                <a16:creationId xmlns:a16="http://schemas.microsoft.com/office/drawing/2014/main" id="{3039FCFD-427B-0A3D-6E19-303598B1125C}"/>
              </a:ext>
            </a:extLst>
          </p:cNvPr>
          <p:cNvSpPr/>
          <p:nvPr/>
        </p:nvSpPr>
        <p:spPr>
          <a:xfrm>
            <a:off x="1051560" y="1005840"/>
            <a:ext cx="109728" cy="10972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a:extLst>
              <a:ext uri="{FF2B5EF4-FFF2-40B4-BE49-F238E27FC236}">
                <a16:creationId xmlns:a16="http://schemas.microsoft.com/office/drawing/2014/main" id="{96B63FFF-79D7-4B5D-3429-6343EF6E7A19}"/>
              </a:ext>
            </a:extLst>
          </p:cNvPr>
          <p:cNvSpPr/>
          <p:nvPr/>
        </p:nvSpPr>
        <p:spPr>
          <a:xfrm>
            <a:off x="10698480" y="548640"/>
            <a:ext cx="164592" cy="164592"/>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a:extLst>
              <a:ext uri="{FF2B5EF4-FFF2-40B4-BE49-F238E27FC236}">
                <a16:creationId xmlns:a16="http://schemas.microsoft.com/office/drawing/2014/main" id="{0F5C68ED-5C61-07D3-AA29-FF33BDFAA6CA}"/>
              </a:ext>
            </a:extLst>
          </p:cNvPr>
          <p:cNvSpPr/>
          <p:nvPr/>
        </p:nvSpPr>
        <p:spPr>
          <a:xfrm>
            <a:off x="11384280" y="114300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a:extLst>
              <a:ext uri="{FF2B5EF4-FFF2-40B4-BE49-F238E27FC236}">
                <a16:creationId xmlns:a16="http://schemas.microsoft.com/office/drawing/2014/main" id="{E890C9EC-3CF2-0461-2D55-C9B45F8550BE}"/>
              </a:ext>
            </a:extLst>
          </p:cNvPr>
          <p:cNvSpPr/>
          <p:nvPr/>
        </p:nvSpPr>
        <p:spPr>
          <a:xfrm>
            <a:off x="9875520" y="1828800"/>
            <a:ext cx="128016" cy="128016"/>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a:extLst>
              <a:ext uri="{FF2B5EF4-FFF2-40B4-BE49-F238E27FC236}">
                <a16:creationId xmlns:a16="http://schemas.microsoft.com/office/drawing/2014/main" id="{82F903C8-2209-CD93-D6D6-BAA7E9150E8F}"/>
              </a:ext>
            </a:extLst>
          </p:cNvPr>
          <p:cNvSpPr/>
          <p:nvPr/>
        </p:nvSpPr>
        <p:spPr>
          <a:xfrm>
            <a:off x="182880" y="201168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a:extLst>
              <a:ext uri="{FF2B5EF4-FFF2-40B4-BE49-F238E27FC236}">
                <a16:creationId xmlns:a16="http://schemas.microsoft.com/office/drawing/2014/main" id="{98C3FEF9-7FA3-4517-B3D5-C9F510DAF03A}"/>
              </a:ext>
            </a:extLst>
          </p:cNvPr>
          <p:cNvSpPr txBox="1"/>
          <p:nvPr/>
        </p:nvSpPr>
        <p:spPr>
          <a:xfrm>
            <a:off x="457200" y="329561"/>
            <a:ext cx="10972800" cy="707886"/>
          </a:xfrm>
          <a:prstGeom prst="rect">
            <a:avLst/>
          </a:prstGeom>
          <a:noFill/>
        </p:spPr>
        <p:txBody>
          <a:bodyPr wrap="square">
            <a:spAutoFit/>
          </a:bodyPr>
          <a:lstStyle/>
          <a:p>
            <a:pPr algn="ctr">
              <a:defRPr sz="3000" b="1">
                <a:solidFill>
                  <a:srgbClr val="083F78"/>
                </a:solidFill>
                <a:latin typeface="Aptos Display"/>
              </a:defRPr>
            </a:pPr>
            <a:r>
              <a:rPr lang="en-US" sz="4000" dirty="0"/>
              <a:t>Curriculum Overview</a:t>
            </a:r>
            <a:endParaRPr sz="4000" dirty="0"/>
          </a:p>
        </p:txBody>
      </p:sp>
      <p:sp>
        <p:nvSpPr>
          <p:cNvPr id="11" name="Isosceles Triangle 10">
            <a:extLst>
              <a:ext uri="{FF2B5EF4-FFF2-40B4-BE49-F238E27FC236}">
                <a16:creationId xmlns:a16="http://schemas.microsoft.com/office/drawing/2014/main" id="{AA3ED067-F025-93C4-0606-42C781851655}"/>
              </a:ext>
            </a:extLst>
          </p:cNvPr>
          <p:cNvSpPr/>
          <p:nvPr/>
        </p:nvSpPr>
        <p:spPr>
          <a:xfrm rot="10800000">
            <a:off x="10744200" y="164592"/>
            <a:ext cx="685800" cy="594360"/>
          </a:xfrm>
          <a:prstGeom prst="triangle">
            <a:avLst/>
          </a:prstGeom>
          <a:solidFill>
            <a:srgbClr val="1485C4"/>
          </a:solidFill>
          <a:ln>
            <a:solidFill>
              <a:srgbClr val="083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a:extLst>
              <a:ext uri="{FF2B5EF4-FFF2-40B4-BE49-F238E27FC236}">
                <a16:creationId xmlns:a16="http://schemas.microsoft.com/office/drawing/2014/main" id="{95037C64-DDB8-8887-A4BB-6B925DB22FD7}"/>
              </a:ext>
            </a:extLst>
          </p:cNvPr>
          <p:cNvSpPr/>
          <p:nvPr/>
        </p:nvSpPr>
        <p:spPr>
          <a:xfrm>
            <a:off x="762000" y="978031"/>
            <a:ext cx="10789920" cy="4512167"/>
          </a:xfrm>
          <a:prstGeom prst="roundRect">
            <a:avLst/>
          </a:prstGeom>
          <a:solidFill>
            <a:srgbClr val="FFFFFF"/>
          </a:solidFill>
          <a:ln w="19050">
            <a:solidFill>
              <a:srgbClr val="1485C4"/>
            </a:solidFill>
          </a:ln>
        </p:spPr>
        <p:style>
          <a:lnRef idx="1">
            <a:schemeClr val="accent1"/>
          </a:lnRef>
          <a:fillRef idx="3">
            <a:schemeClr val="accent1"/>
          </a:fillRef>
          <a:effectRef idx="2">
            <a:schemeClr val="accent1"/>
          </a:effectRef>
          <a:fontRef idx="minor">
            <a:schemeClr val="lt1"/>
          </a:fontRef>
        </p:style>
        <p:txBody>
          <a:bodyPr lIns="228600" tIns="164592" rIns="182880" rtlCol="0" anchor="ctr"/>
          <a:lstStyle/>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altLang="en-US"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Classroom instruction is based on the expectations identified in the Florida State Standards.</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altLang="en-US" b="1" i="0" u="none" strike="noStrike" kern="1200" cap="none" spc="0" normalizeH="0" baseline="0" noProof="0" dirty="0">
                <a:ln>
                  <a:noFill/>
                </a:ln>
                <a:solidFill>
                  <a:srgbClr val="0070C0"/>
                </a:solidFill>
                <a:effectLst/>
                <a:uLnTx/>
                <a:uFillTx/>
                <a:latin typeface="Garamond" panose="02020404030301010803"/>
                <a:ea typeface="+mn-ea"/>
                <a:cs typeface="+mn-cs"/>
              </a:rPr>
              <a:t>We use the following curricula to meet the needs of our students:</a:t>
            </a:r>
          </a:p>
          <a:p>
            <a:pPr marL="742950" marR="0" lvl="1"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altLang="en-US" b="1" i="0" u="none" strike="noStrike" kern="1200" cap="none" spc="0" normalizeH="0" baseline="0" noProof="0" dirty="0">
                <a:ln>
                  <a:noFill/>
                </a:ln>
                <a:solidFill>
                  <a:prstClr val="black"/>
                </a:solidFill>
                <a:effectLst/>
                <a:uLnTx/>
                <a:uFillTx/>
                <a:latin typeface="Garamond" panose="02020404030301010803"/>
                <a:ea typeface="+mn-ea"/>
                <a:cs typeface="+mn-cs"/>
              </a:rPr>
              <a:t>ELA: </a:t>
            </a:r>
            <a:r>
              <a:rPr kumimoji="0" lang="en-US" altLang="en-US" b="1" i="0" u="none" strike="noStrike" kern="1200" cap="none" spc="0" normalizeH="0" baseline="0" noProof="0" dirty="0">
                <a:ln>
                  <a:noFill/>
                </a:ln>
                <a:solidFill>
                  <a:srgbClr val="FF0000"/>
                </a:solidFill>
                <a:effectLst/>
                <a:uLnTx/>
                <a:uFillTx/>
                <a:latin typeface="Garamond" panose="02020404030301010803"/>
                <a:ea typeface="+mn-ea"/>
                <a:cs typeface="+mn-cs"/>
              </a:rPr>
              <a:t>Benchmark Universe</a:t>
            </a:r>
          </a:p>
          <a:p>
            <a:pPr marL="742950" marR="0" lvl="1"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altLang="en-US" b="1" i="0" u="none" strike="noStrike" kern="1200" cap="none" spc="0" normalizeH="0" baseline="0" noProof="0" dirty="0">
                <a:ln>
                  <a:noFill/>
                </a:ln>
                <a:solidFill>
                  <a:prstClr val="black"/>
                </a:solidFill>
                <a:effectLst/>
                <a:uLnTx/>
                <a:uFillTx/>
                <a:latin typeface="Garamond" panose="02020404030301010803"/>
                <a:ea typeface="+mn-ea"/>
                <a:cs typeface="+mn-cs"/>
              </a:rPr>
              <a:t>Math: </a:t>
            </a:r>
            <a:r>
              <a:rPr kumimoji="0" lang="en-US" altLang="en-US" b="1" i="0" u="none" strike="noStrike" kern="1200" cap="none" spc="0" normalizeH="0" baseline="0" noProof="0" dirty="0">
                <a:ln>
                  <a:noFill/>
                </a:ln>
                <a:solidFill>
                  <a:srgbClr val="FF0000"/>
                </a:solidFill>
                <a:effectLst/>
                <a:uLnTx/>
                <a:uFillTx/>
                <a:latin typeface="Garamond" panose="02020404030301010803"/>
                <a:ea typeface="+mn-ea"/>
                <a:cs typeface="+mn-cs"/>
              </a:rPr>
              <a:t>Savvas Envision!</a:t>
            </a:r>
          </a:p>
          <a:p>
            <a:pPr marL="742950" marR="0" lvl="1"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altLang="en-US" b="1" i="0" u="none" strike="noStrike" kern="1200" cap="none" spc="0" normalizeH="0" baseline="0" noProof="0" dirty="0">
                <a:ln>
                  <a:noFill/>
                </a:ln>
                <a:solidFill>
                  <a:prstClr val="black"/>
                </a:solidFill>
                <a:effectLst/>
                <a:uLnTx/>
                <a:uFillTx/>
                <a:latin typeface="Garamond" panose="02020404030301010803"/>
                <a:ea typeface="+mn-ea"/>
                <a:cs typeface="+mn-cs"/>
              </a:rPr>
              <a:t>Science: </a:t>
            </a:r>
            <a:r>
              <a:rPr kumimoji="0" lang="en-US" altLang="en-US" b="1" i="0" u="none" strike="noStrike" kern="1200" cap="none" spc="0" normalizeH="0" baseline="0" noProof="0" dirty="0">
                <a:ln>
                  <a:noFill/>
                </a:ln>
                <a:solidFill>
                  <a:srgbClr val="FF0000"/>
                </a:solidFill>
                <a:effectLst/>
                <a:uLnTx/>
                <a:uFillTx/>
                <a:latin typeface="Garamond" panose="02020404030301010803"/>
                <a:ea typeface="+mn-ea"/>
                <a:cs typeface="+mn-cs"/>
              </a:rPr>
              <a:t>K-2-McGraw Hill</a:t>
            </a:r>
          </a:p>
          <a:p>
            <a:pPr marL="457200" marR="0" lvl="1" indent="0" algn="l" defTabSz="457200" rtl="0" eaLnBrk="1" fontAlgn="auto" latinLnBrk="0" hangingPunct="1">
              <a:lnSpc>
                <a:spcPct val="100000"/>
              </a:lnSpc>
              <a:spcBef>
                <a:spcPct val="20000"/>
              </a:spcBef>
              <a:spcAft>
                <a:spcPts val="600"/>
              </a:spcAft>
              <a:buClr>
                <a:srgbClr val="B15E28"/>
              </a:buClr>
              <a:buSzPct val="115000"/>
              <a:buFont typeface="Arial"/>
              <a:buNone/>
              <a:tabLst/>
              <a:defRPr/>
            </a:pPr>
            <a:r>
              <a:rPr kumimoji="0" lang="en-US" altLang="en-US" b="1" i="0" u="none" strike="noStrike" kern="1200" cap="none" spc="0" normalizeH="0" baseline="0" noProof="0" dirty="0">
                <a:ln>
                  <a:noFill/>
                </a:ln>
                <a:solidFill>
                  <a:prstClr val="black"/>
                </a:solidFill>
                <a:effectLst/>
                <a:uLnTx/>
                <a:uFillTx/>
                <a:latin typeface="Garamond" panose="02020404030301010803"/>
                <a:ea typeface="+mn-ea"/>
                <a:cs typeface="+mn-cs"/>
              </a:rPr>
              <a:t>                 </a:t>
            </a:r>
            <a:r>
              <a:rPr kumimoji="0" lang="en-US" altLang="en-US" b="1" i="0" u="none" strike="noStrike" kern="1200" cap="none" spc="0" normalizeH="0" baseline="0" noProof="0" dirty="0">
                <a:ln>
                  <a:noFill/>
                </a:ln>
                <a:solidFill>
                  <a:srgbClr val="FF0000"/>
                </a:solidFill>
                <a:effectLst/>
                <a:uLnTx/>
                <a:uFillTx/>
                <a:latin typeface="Garamond" panose="02020404030301010803"/>
                <a:ea typeface="+mn-ea"/>
                <a:cs typeface="+mn-cs"/>
              </a:rPr>
              <a:t>3</a:t>
            </a:r>
            <a:r>
              <a:rPr kumimoji="0" lang="en-US" altLang="en-US" b="1" i="0" u="none" strike="noStrike" kern="1200" cap="none" spc="0" normalizeH="0" baseline="30000" noProof="0" dirty="0">
                <a:ln>
                  <a:noFill/>
                </a:ln>
                <a:solidFill>
                  <a:srgbClr val="FF0000"/>
                </a:solidFill>
                <a:effectLst/>
                <a:uLnTx/>
                <a:uFillTx/>
                <a:latin typeface="Garamond" panose="02020404030301010803"/>
                <a:ea typeface="+mn-ea"/>
                <a:cs typeface="+mn-cs"/>
              </a:rPr>
              <a:t>rd</a:t>
            </a:r>
            <a:r>
              <a:rPr kumimoji="0" lang="en-US" altLang="en-US" b="1" i="0" u="none" strike="noStrike" kern="1200" cap="none" spc="0" normalizeH="0" baseline="0" noProof="0" dirty="0">
                <a:ln>
                  <a:noFill/>
                </a:ln>
                <a:solidFill>
                  <a:srgbClr val="FF0000"/>
                </a:solidFill>
                <a:effectLst/>
                <a:uLnTx/>
                <a:uFillTx/>
                <a:latin typeface="Garamond" panose="02020404030301010803"/>
                <a:ea typeface="+mn-ea"/>
                <a:cs typeface="+mn-cs"/>
              </a:rPr>
              <a:t>-5</a:t>
            </a:r>
            <a:r>
              <a:rPr kumimoji="0" lang="en-US" altLang="en-US" b="1" i="0" u="none" strike="noStrike" kern="1200" cap="none" spc="0" normalizeH="0" baseline="30000" noProof="0" dirty="0">
                <a:ln>
                  <a:noFill/>
                </a:ln>
                <a:solidFill>
                  <a:srgbClr val="FF0000"/>
                </a:solidFill>
                <a:effectLst/>
                <a:uLnTx/>
                <a:uFillTx/>
                <a:latin typeface="Garamond" panose="02020404030301010803"/>
                <a:ea typeface="+mn-ea"/>
                <a:cs typeface="+mn-cs"/>
              </a:rPr>
              <a:t>th</a:t>
            </a:r>
            <a:r>
              <a:rPr kumimoji="0" lang="en-US" altLang="en-US" b="1" i="0" u="none" strike="noStrike" kern="1200" cap="none" spc="0" normalizeH="0" baseline="0" noProof="0" dirty="0">
                <a:ln>
                  <a:noFill/>
                </a:ln>
                <a:solidFill>
                  <a:srgbClr val="FF0000"/>
                </a:solidFill>
                <a:effectLst/>
                <a:uLnTx/>
                <a:uFillTx/>
                <a:latin typeface="Garamond" panose="02020404030301010803"/>
                <a:ea typeface="+mn-ea"/>
                <a:cs typeface="+mn-cs"/>
              </a:rPr>
              <a:t>- Houghton Mifflin Harcourt</a:t>
            </a:r>
          </a:p>
          <a:p>
            <a:pPr marL="742950" marR="0" lvl="1"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altLang="en-US" b="1" i="0" u="none" strike="noStrike" kern="1200" cap="none" spc="0" normalizeH="0" baseline="0" noProof="0" dirty="0">
                <a:ln>
                  <a:noFill/>
                </a:ln>
                <a:solidFill>
                  <a:prstClr val="black"/>
                </a:solidFill>
                <a:effectLst/>
                <a:uLnTx/>
                <a:uFillTx/>
                <a:latin typeface="Garamond" panose="02020404030301010803"/>
                <a:ea typeface="+mn-ea"/>
                <a:cs typeface="+mn-cs"/>
              </a:rPr>
              <a:t>Social Studies: </a:t>
            </a:r>
            <a:r>
              <a:rPr kumimoji="0" lang="en-US" altLang="en-US" b="1" i="0" u="none" strike="noStrike" kern="1200" cap="none" spc="0" normalizeH="0" baseline="0" noProof="0" dirty="0">
                <a:ln>
                  <a:noFill/>
                </a:ln>
                <a:solidFill>
                  <a:srgbClr val="FF0000"/>
                </a:solidFill>
                <a:effectLst/>
                <a:uLnTx/>
                <a:uFillTx/>
                <a:latin typeface="Garamond" panose="02020404030301010803"/>
                <a:ea typeface="+mn-ea"/>
                <a:cs typeface="+mn-cs"/>
              </a:rPr>
              <a:t>Analytic Orange</a:t>
            </a:r>
          </a:p>
          <a:p>
            <a:pPr marL="742950" marR="0" lvl="1"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altLang="en-US" b="1" i="0" u="none" strike="noStrike" kern="1200" cap="none" spc="0" normalizeH="0" baseline="0" noProof="0" dirty="0">
                <a:ln>
                  <a:noFill/>
                </a:ln>
                <a:solidFill>
                  <a:srgbClr val="FF0000"/>
                </a:solidFill>
                <a:effectLst/>
                <a:uLnTx/>
                <a:uFillTx/>
                <a:latin typeface="Garamond" panose="02020404030301010803"/>
                <a:ea typeface="+mn-ea"/>
                <a:cs typeface="+mn-cs"/>
              </a:rPr>
              <a:t>We also use other supplemental programs such as I-Ready, IXL, Reading Rangers, Reflex Math and </a:t>
            </a:r>
            <a:r>
              <a:rPr kumimoji="0" lang="en-US" altLang="en-US" b="1" i="0" u="none" strike="noStrike" kern="1200" cap="none" spc="0" normalizeH="0" baseline="0" noProof="0" dirty="0" err="1">
                <a:ln>
                  <a:noFill/>
                </a:ln>
                <a:solidFill>
                  <a:srgbClr val="FF0000"/>
                </a:solidFill>
                <a:effectLst/>
                <a:uLnTx/>
                <a:uFillTx/>
                <a:latin typeface="Garamond" panose="02020404030301010803"/>
                <a:ea typeface="+mn-ea"/>
                <a:cs typeface="+mn-cs"/>
              </a:rPr>
              <a:t>Frax</a:t>
            </a:r>
            <a:r>
              <a:rPr kumimoji="0" lang="en-US" altLang="en-US" b="1" i="0" u="none" strike="noStrike" kern="1200" cap="none" spc="0" normalizeH="0" baseline="0" noProof="0" dirty="0">
                <a:ln>
                  <a:noFill/>
                </a:ln>
                <a:solidFill>
                  <a:srgbClr val="FF0000"/>
                </a:solidFill>
                <a:effectLst/>
                <a:uLnTx/>
                <a:uFillTx/>
                <a:latin typeface="Garamond" panose="02020404030301010803"/>
                <a:ea typeface="+mn-ea"/>
                <a:cs typeface="+mn-cs"/>
              </a:rPr>
              <a:t>, Corrective Reading, Read Naturally, </a:t>
            </a:r>
            <a:r>
              <a:rPr kumimoji="0" lang="en-US" altLang="en-US" b="1" i="0" u="none" strike="noStrike" kern="1200" cap="none" spc="0" normalizeH="0" baseline="0" noProof="0" dirty="0" err="1">
                <a:ln>
                  <a:noFill/>
                </a:ln>
                <a:solidFill>
                  <a:srgbClr val="FF0000"/>
                </a:solidFill>
                <a:effectLst/>
                <a:uLnTx/>
                <a:uFillTx/>
                <a:latin typeface="Garamond" panose="02020404030301010803"/>
                <a:ea typeface="+mn-ea"/>
                <a:cs typeface="+mn-cs"/>
              </a:rPr>
              <a:t>Lalilo</a:t>
            </a:r>
            <a:r>
              <a:rPr kumimoji="0" lang="en-US" altLang="en-US" b="1" i="0" u="none" strike="noStrike" kern="1200" cap="none" spc="0" normalizeH="0" baseline="0" noProof="0" dirty="0">
                <a:ln>
                  <a:noFill/>
                </a:ln>
                <a:solidFill>
                  <a:srgbClr val="FF0000"/>
                </a:solidFill>
                <a:effectLst/>
                <a:uLnTx/>
                <a:uFillTx/>
                <a:latin typeface="Garamond" panose="02020404030301010803"/>
                <a:ea typeface="+mn-ea"/>
                <a:cs typeface="+mn-cs"/>
              </a:rPr>
              <a:t>, Mystery Science, Generation Genius, and ESGI for </a:t>
            </a:r>
            <a:r>
              <a:rPr kumimoji="0" lang="en-US" altLang="en-US" b="1" i="0" u="none" strike="noStrike" kern="1200" cap="none" spc="0" normalizeH="0" baseline="0" noProof="0" dirty="0" err="1">
                <a:ln>
                  <a:noFill/>
                </a:ln>
                <a:solidFill>
                  <a:srgbClr val="FF0000"/>
                </a:solidFill>
                <a:effectLst/>
                <a:uLnTx/>
                <a:uFillTx/>
                <a:latin typeface="Garamond" panose="02020404030301010803"/>
                <a:ea typeface="+mn-ea"/>
                <a:cs typeface="+mn-cs"/>
              </a:rPr>
              <a:t>Kdg</a:t>
            </a:r>
            <a:r>
              <a:rPr kumimoji="0" lang="en-US" altLang="en-US" b="1" i="0" u="none" strike="noStrike" kern="1200" cap="none" spc="0" normalizeH="0" baseline="0" noProof="0" dirty="0">
                <a:ln>
                  <a:noFill/>
                </a:ln>
                <a:solidFill>
                  <a:srgbClr val="FF0000"/>
                </a:solidFill>
                <a:effectLst/>
                <a:uLnTx/>
                <a:uFillTx/>
                <a:latin typeface="Garamond" panose="02020404030301010803"/>
                <a:ea typeface="+mn-ea"/>
                <a:cs typeface="+mn-cs"/>
              </a:rPr>
              <a:t>.</a:t>
            </a:r>
          </a:p>
        </p:txBody>
      </p:sp>
    </p:spTree>
    <p:extLst>
      <p:ext uri="{BB962C8B-B14F-4D97-AF65-F5344CB8AC3E}">
        <p14:creationId xmlns:p14="http://schemas.microsoft.com/office/powerpoint/2010/main" val="1995828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AF7FA"/>
        </a:solidFill>
        <a:effectLst/>
      </p:bgPr>
    </p:bg>
    <p:spTree>
      <p:nvGrpSpPr>
        <p:cNvPr id="1" name="">
          <a:extLst>
            <a:ext uri="{FF2B5EF4-FFF2-40B4-BE49-F238E27FC236}">
              <a16:creationId xmlns:a16="http://schemas.microsoft.com/office/drawing/2014/main" id="{532537A6-E531-0112-38F5-3C1B53C9741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84ED2F9-7625-FE5C-E63A-92CCC6DF16A3}"/>
              </a:ext>
            </a:extLst>
          </p:cNvPr>
          <p:cNvSpPr/>
          <p:nvPr/>
        </p:nvSpPr>
        <p:spPr>
          <a:xfrm>
            <a:off x="0" y="5440680"/>
            <a:ext cx="12191695" cy="1417320"/>
          </a:xfrm>
          <a:prstGeom prst="rect">
            <a:avLst/>
          </a:prstGeom>
          <a:solidFill>
            <a:srgbClr val="1485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C3011446-D454-6BF5-21BF-F8BF363B20B7}"/>
              </a:ext>
            </a:extLst>
          </p:cNvPr>
          <p:cNvSpPr/>
          <p:nvPr/>
        </p:nvSpPr>
        <p:spPr>
          <a:xfrm>
            <a:off x="0" y="5897880"/>
            <a:ext cx="12191695" cy="960120"/>
          </a:xfrm>
          <a:prstGeom prst="rect">
            <a:avLst/>
          </a:prstGeom>
          <a:solidFill>
            <a:srgbClr val="1FB5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a:extLst>
              <a:ext uri="{FF2B5EF4-FFF2-40B4-BE49-F238E27FC236}">
                <a16:creationId xmlns:a16="http://schemas.microsoft.com/office/drawing/2014/main" id="{3ACB39DE-3FBF-3168-E349-1EDFE61EB730}"/>
              </a:ext>
            </a:extLst>
          </p:cNvPr>
          <p:cNvSpPr/>
          <p:nvPr/>
        </p:nvSpPr>
        <p:spPr>
          <a:xfrm>
            <a:off x="457200" y="502920"/>
            <a:ext cx="201168" cy="20116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a:extLst>
              <a:ext uri="{FF2B5EF4-FFF2-40B4-BE49-F238E27FC236}">
                <a16:creationId xmlns:a16="http://schemas.microsoft.com/office/drawing/2014/main" id="{01DC1540-5E94-3381-29CE-D1C46E2F5A56}"/>
              </a:ext>
            </a:extLst>
          </p:cNvPr>
          <p:cNvSpPr/>
          <p:nvPr/>
        </p:nvSpPr>
        <p:spPr>
          <a:xfrm>
            <a:off x="1051560" y="1005840"/>
            <a:ext cx="109728" cy="10972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a:extLst>
              <a:ext uri="{FF2B5EF4-FFF2-40B4-BE49-F238E27FC236}">
                <a16:creationId xmlns:a16="http://schemas.microsoft.com/office/drawing/2014/main" id="{3968C109-DC7B-C776-609F-B63B8D2D61F2}"/>
              </a:ext>
            </a:extLst>
          </p:cNvPr>
          <p:cNvSpPr/>
          <p:nvPr/>
        </p:nvSpPr>
        <p:spPr>
          <a:xfrm>
            <a:off x="10698480" y="548640"/>
            <a:ext cx="164592" cy="164592"/>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a:extLst>
              <a:ext uri="{FF2B5EF4-FFF2-40B4-BE49-F238E27FC236}">
                <a16:creationId xmlns:a16="http://schemas.microsoft.com/office/drawing/2014/main" id="{6A8FC8D8-72DB-A8C3-5331-5E604987ECC0}"/>
              </a:ext>
            </a:extLst>
          </p:cNvPr>
          <p:cNvSpPr/>
          <p:nvPr/>
        </p:nvSpPr>
        <p:spPr>
          <a:xfrm>
            <a:off x="11384280" y="114300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a:extLst>
              <a:ext uri="{FF2B5EF4-FFF2-40B4-BE49-F238E27FC236}">
                <a16:creationId xmlns:a16="http://schemas.microsoft.com/office/drawing/2014/main" id="{D19F1901-DE3D-B65F-6E4C-A1DBA91EE226}"/>
              </a:ext>
            </a:extLst>
          </p:cNvPr>
          <p:cNvSpPr/>
          <p:nvPr/>
        </p:nvSpPr>
        <p:spPr>
          <a:xfrm>
            <a:off x="9875520" y="1828800"/>
            <a:ext cx="128016" cy="128016"/>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a:extLst>
              <a:ext uri="{FF2B5EF4-FFF2-40B4-BE49-F238E27FC236}">
                <a16:creationId xmlns:a16="http://schemas.microsoft.com/office/drawing/2014/main" id="{64F52259-5EAF-8A75-C402-1985FACBDEC0}"/>
              </a:ext>
            </a:extLst>
          </p:cNvPr>
          <p:cNvSpPr/>
          <p:nvPr/>
        </p:nvSpPr>
        <p:spPr>
          <a:xfrm>
            <a:off x="182880" y="201168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a:extLst>
              <a:ext uri="{FF2B5EF4-FFF2-40B4-BE49-F238E27FC236}">
                <a16:creationId xmlns:a16="http://schemas.microsoft.com/office/drawing/2014/main" id="{77006C62-B514-D2B9-2748-81AE9A668F17}"/>
              </a:ext>
            </a:extLst>
          </p:cNvPr>
          <p:cNvSpPr txBox="1"/>
          <p:nvPr/>
        </p:nvSpPr>
        <p:spPr>
          <a:xfrm>
            <a:off x="457200" y="329561"/>
            <a:ext cx="10972800" cy="707886"/>
          </a:xfrm>
          <a:prstGeom prst="rect">
            <a:avLst/>
          </a:prstGeom>
          <a:noFill/>
        </p:spPr>
        <p:txBody>
          <a:bodyPr wrap="square">
            <a:spAutoFit/>
          </a:bodyPr>
          <a:lstStyle/>
          <a:p>
            <a:pPr algn="ctr">
              <a:defRPr sz="3000" b="1">
                <a:solidFill>
                  <a:srgbClr val="083F78"/>
                </a:solidFill>
                <a:latin typeface="Aptos Display"/>
              </a:defRPr>
            </a:pPr>
            <a:r>
              <a:rPr lang="en-US" sz="4000" dirty="0"/>
              <a:t>MCS and Parent/Family Partners</a:t>
            </a:r>
            <a:endParaRPr sz="4000" dirty="0"/>
          </a:p>
        </p:txBody>
      </p:sp>
      <p:sp>
        <p:nvSpPr>
          <p:cNvPr id="11" name="Isosceles Triangle 10">
            <a:extLst>
              <a:ext uri="{FF2B5EF4-FFF2-40B4-BE49-F238E27FC236}">
                <a16:creationId xmlns:a16="http://schemas.microsoft.com/office/drawing/2014/main" id="{68F3BA22-2B89-F72A-1764-5B4E523AF3B1}"/>
              </a:ext>
            </a:extLst>
          </p:cNvPr>
          <p:cNvSpPr/>
          <p:nvPr/>
        </p:nvSpPr>
        <p:spPr>
          <a:xfrm rot="10800000">
            <a:off x="10744200" y="164592"/>
            <a:ext cx="685800" cy="594360"/>
          </a:xfrm>
          <a:prstGeom prst="triangle">
            <a:avLst/>
          </a:prstGeom>
          <a:solidFill>
            <a:srgbClr val="1485C4"/>
          </a:solidFill>
          <a:ln>
            <a:solidFill>
              <a:srgbClr val="083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a:extLst>
              <a:ext uri="{FF2B5EF4-FFF2-40B4-BE49-F238E27FC236}">
                <a16:creationId xmlns:a16="http://schemas.microsoft.com/office/drawing/2014/main" id="{81151C58-61B0-DDFB-6CFB-D592D81B3881}"/>
              </a:ext>
            </a:extLst>
          </p:cNvPr>
          <p:cNvSpPr/>
          <p:nvPr/>
        </p:nvSpPr>
        <p:spPr>
          <a:xfrm>
            <a:off x="762000" y="978031"/>
            <a:ext cx="10789920" cy="4512167"/>
          </a:xfrm>
          <a:prstGeom prst="roundRect">
            <a:avLst/>
          </a:prstGeom>
          <a:solidFill>
            <a:srgbClr val="FFFFFF"/>
          </a:solidFill>
          <a:ln w="19050">
            <a:solidFill>
              <a:srgbClr val="1485C4"/>
            </a:solidFill>
          </a:ln>
        </p:spPr>
        <p:style>
          <a:lnRef idx="1">
            <a:schemeClr val="accent1"/>
          </a:lnRef>
          <a:fillRef idx="3">
            <a:schemeClr val="accent1"/>
          </a:fillRef>
          <a:effectRef idx="2">
            <a:schemeClr val="accent1"/>
          </a:effectRef>
          <a:fontRef idx="minor">
            <a:schemeClr val="lt1"/>
          </a:fontRef>
        </p:style>
        <p:txBody>
          <a:bodyPr lIns="228600" tIns="164592" rIns="182880" rtlCol="0" anchor="ctr"/>
          <a:lstStyle/>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18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The Title 1 law requires that all Title 1 schools and families work together. How we work together is listed in our School Level Parental Involvement Policy, our Parent-School compact, and our School Improvement Plan.  </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18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We ask for parent input through our annual Title I Surveys that happen twice a year.</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18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MCS provides opportunities for parents to volunteer their time and talents throughout the school year.</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18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MCS offers parent workshops, trainings, parent/teacher conferences, and the opportunity to visit the Family Resource Center downtown.</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18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Our School Improvement Plan can be viewed at- </a:t>
            </a:r>
            <a:r>
              <a:rPr kumimoji="0" lang="en-US" sz="1800" b="1" i="0" u="sng"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hlinkClick r:id="rId2"/>
              </a:rPr>
              <a:t>www.marioncharter.org</a:t>
            </a:r>
            <a:r>
              <a:rPr kumimoji="0" lang="en-US" sz="18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 </a:t>
            </a:r>
          </a:p>
        </p:txBody>
      </p:sp>
    </p:spTree>
    <p:extLst>
      <p:ext uri="{BB962C8B-B14F-4D97-AF65-F5344CB8AC3E}">
        <p14:creationId xmlns:p14="http://schemas.microsoft.com/office/powerpoint/2010/main" val="1510564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AF7FA"/>
        </a:solidFill>
        <a:effectLst/>
      </p:bgPr>
    </p:bg>
    <p:spTree>
      <p:nvGrpSpPr>
        <p:cNvPr id="1" name="">
          <a:extLst>
            <a:ext uri="{FF2B5EF4-FFF2-40B4-BE49-F238E27FC236}">
              <a16:creationId xmlns:a16="http://schemas.microsoft.com/office/drawing/2014/main" id="{00E20B80-A993-1C01-CF77-F9B03CE1F4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48C9A0-F424-DB19-19F7-D05FD4E98FED}"/>
              </a:ext>
            </a:extLst>
          </p:cNvPr>
          <p:cNvSpPr/>
          <p:nvPr/>
        </p:nvSpPr>
        <p:spPr>
          <a:xfrm>
            <a:off x="0" y="5440680"/>
            <a:ext cx="12191695" cy="1417320"/>
          </a:xfrm>
          <a:prstGeom prst="rect">
            <a:avLst/>
          </a:prstGeom>
          <a:solidFill>
            <a:srgbClr val="1485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2B3C002E-D41B-69D1-0E50-B5E5FCFFE4BF}"/>
              </a:ext>
            </a:extLst>
          </p:cNvPr>
          <p:cNvSpPr/>
          <p:nvPr/>
        </p:nvSpPr>
        <p:spPr>
          <a:xfrm>
            <a:off x="0" y="5897880"/>
            <a:ext cx="12191695" cy="960120"/>
          </a:xfrm>
          <a:prstGeom prst="rect">
            <a:avLst/>
          </a:prstGeom>
          <a:solidFill>
            <a:srgbClr val="1FB5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a:extLst>
              <a:ext uri="{FF2B5EF4-FFF2-40B4-BE49-F238E27FC236}">
                <a16:creationId xmlns:a16="http://schemas.microsoft.com/office/drawing/2014/main" id="{528FA207-9197-5B34-E7DC-0B95943148A8}"/>
              </a:ext>
            </a:extLst>
          </p:cNvPr>
          <p:cNvSpPr/>
          <p:nvPr/>
        </p:nvSpPr>
        <p:spPr>
          <a:xfrm>
            <a:off x="457200" y="502920"/>
            <a:ext cx="201168" cy="20116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a:extLst>
              <a:ext uri="{FF2B5EF4-FFF2-40B4-BE49-F238E27FC236}">
                <a16:creationId xmlns:a16="http://schemas.microsoft.com/office/drawing/2014/main" id="{16C103D8-BE5C-B25C-7FAD-B8FD62E565FA}"/>
              </a:ext>
            </a:extLst>
          </p:cNvPr>
          <p:cNvSpPr/>
          <p:nvPr/>
        </p:nvSpPr>
        <p:spPr>
          <a:xfrm>
            <a:off x="1051560" y="1005840"/>
            <a:ext cx="109728" cy="10972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a:extLst>
              <a:ext uri="{FF2B5EF4-FFF2-40B4-BE49-F238E27FC236}">
                <a16:creationId xmlns:a16="http://schemas.microsoft.com/office/drawing/2014/main" id="{D48A79D0-EF13-6473-E76D-1F9375B042E9}"/>
              </a:ext>
            </a:extLst>
          </p:cNvPr>
          <p:cNvSpPr/>
          <p:nvPr/>
        </p:nvSpPr>
        <p:spPr>
          <a:xfrm>
            <a:off x="10698480" y="548640"/>
            <a:ext cx="164592" cy="164592"/>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a:extLst>
              <a:ext uri="{FF2B5EF4-FFF2-40B4-BE49-F238E27FC236}">
                <a16:creationId xmlns:a16="http://schemas.microsoft.com/office/drawing/2014/main" id="{679E6D4A-6BD3-30B5-16B1-811AF66AB366}"/>
              </a:ext>
            </a:extLst>
          </p:cNvPr>
          <p:cNvSpPr/>
          <p:nvPr/>
        </p:nvSpPr>
        <p:spPr>
          <a:xfrm>
            <a:off x="11384280" y="114300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a:extLst>
              <a:ext uri="{FF2B5EF4-FFF2-40B4-BE49-F238E27FC236}">
                <a16:creationId xmlns:a16="http://schemas.microsoft.com/office/drawing/2014/main" id="{FF060703-EE73-30B4-133A-1CB49C9F5C70}"/>
              </a:ext>
            </a:extLst>
          </p:cNvPr>
          <p:cNvSpPr/>
          <p:nvPr/>
        </p:nvSpPr>
        <p:spPr>
          <a:xfrm>
            <a:off x="9875520" y="1828800"/>
            <a:ext cx="128016" cy="128016"/>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a:extLst>
              <a:ext uri="{FF2B5EF4-FFF2-40B4-BE49-F238E27FC236}">
                <a16:creationId xmlns:a16="http://schemas.microsoft.com/office/drawing/2014/main" id="{47C04212-29DD-5A18-C5B3-0C175280AC5F}"/>
              </a:ext>
            </a:extLst>
          </p:cNvPr>
          <p:cNvSpPr/>
          <p:nvPr/>
        </p:nvSpPr>
        <p:spPr>
          <a:xfrm>
            <a:off x="182880" y="201168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a:extLst>
              <a:ext uri="{FF2B5EF4-FFF2-40B4-BE49-F238E27FC236}">
                <a16:creationId xmlns:a16="http://schemas.microsoft.com/office/drawing/2014/main" id="{7855F2CD-25D8-614F-D1AD-C50B02A7B730}"/>
              </a:ext>
            </a:extLst>
          </p:cNvPr>
          <p:cNvSpPr txBox="1"/>
          <p:nvPr/>
        </p:nvSpPr>
        <p:spPr>
          <a:xfrm>
            <a:off x="457200" y="329561"/>
            <a:ext cx="10972800" cy="707886"/>
          </a:xfrm>
          <a:prstGeom prst="rect">
            <a:avLst/>
          </a:prstGeom>
          <a:noFill/>
        </p:spPr>
        <p:txBody>
          <a:bodyPr wrap="square">
            <a:spAutoFit/>
          </a:bodyPr>
          <a:lstStyle/>
          <a:p>
            <a:pPr algn="ctr">
              <a:defRPr sz="3000" b="1">
                <a:solidFill>
                  <a:srgbClr val="083F78"/>
                </a:solidFill>
                <a:latin typeface="Aptos Display"/>
              </a:defRPr>
            </a:pPr>
            <a:r>
              <a:rPr lang="en-US" sz="4000" dirty="0"/>
              <a:t>School Improvement Plan</a:t>
            </a:r>
            <a:endParaRPr sz="4000" dirty="0"/>
          </a:p>
        </p:txBody>
      </p:sp>
      <p:sp>
        <p:nvSpPr>
          <p:cNvPr id="11" name="Isosceles Triangle 10">
            <a:extLst>
              <a:ext uri="{FF2B5EF4-FFF2-40B4-BE49-F238E27FC236}">
                <a16:creationId xmlns:a16="http://schemas.microsoft.com/office/drawing/2014/main" id="{7A8AF74B-837B-D205-6C57-FA0EDC448388}"/>
              </a:ext>
            </a:extLst>
          </p:cNvPr>
          <p:cNvSpPr/>
          <p:nvPr/>
        </p:nvSpPr>
        <p:spPr>
          <a:xfrm rot="10800000">
            <a:off x="10744200" y="164592"/>
            <a:ext cx="685800" cy="594360"/>
          </a:xfrm>
          <a:prstGeom prst="triangle">
            <a:avLst/>
          </a:prstGeom>
          <a:solidFill>
            <a:srgbClr val="1485C4"/>
          </a:solidFill>
          <a:ln>
            <a:solidFill>
              <a:srgbClr val="083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a:extLst>
              <a:ext uri="{FF2B5EF4-FFF2-40B4-BE49-F238E27FC236}">
                <a16:creationId xmlns:a16="http://schemas.microsoft.com/office/drawing/2014/main" id="{0344FC4D-4D3D-B28A-08F5-90B4844B4E0E}"/>
              </a:ext>
            </a:extLst>
          </p:cNvPr>
          <p:cNvSpPr/>
          <p:nvPr/>
        </p:nvSpPr>
        <p:spPr>
          <a:xfrm>
            <a:off x="762000" y="978031"/>
            <a:ext cx="10789920" cy="4512167"/>
          </a:xfrm>
          <a:prstGeom prst="roundRect">
            <a:avLst/>
          </a:prstGeom>
          <a:solidFill>
            <a:srgbClr val="FFFFFF"/>
          </a:solidFill>
          <a:ln w="19050">
            <a:solidFill>
              <a:srgbClr val="1485C4"/>
            </a:solidFill>
          </a:ln>
        </p:spPr>
        <p:style>
          <a:lnRef idx="1">
            <a:schemeClr val="accent1"/>
          </a:lnRef>
          <a:fillRef idx="3">
            <a:schemeClr val="accent1"/>
          </a:fillRef>
          <a:effectRef idx="2">
            <a:schemeClr val="accent1"/>
          </a:effectRef>
          <a:fontRef idx="minor">
            <a:schemeClr val="lt1"/>
          </a:fontRef>
        </p:style>
        <p:txBody>
          <a:bodyPr lIns="228600" tIns="164592" rIns="182880" rtlCol="0" anchor="ctr"/>
          <a:lstStyle/>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4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Referred to as the SIP</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4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Outlines a school's efforts to enhance academic achievement and address systemic challenges by setting specific, measurable goals and detailing the actions, strategies, and timelines needed to achieve them. </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4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A SIP is a dynamic, living document, often developed with input from the entire school community, that uses data to identify areas needing improvement, such as student performance, and provides a roadmap for continuous improvement to foster a more effective learning environment and support student success.</a:t>
            </a:r>
          </a:p>
        </p:txBody>
      </p:sp>
    </p:spTree>
    <p:extLst>
      <p:ext uri="{BB962C8B-B14F-4D97-AF65-F5344CB8AC3E}">
        <p14:creationId xmlns:p14="http://schemas.microsoft.com/office/powerpoint/2010/main" val="32394426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AF7FA"/>
        </a:solidFill>
        <a:effectLst/>
      </p:bgPr>
    </p:bg>
    <p:spTree>
      <p:nvGrpSpPr>
        <p:cNvPr id="1" name="">
          <a:extLst>
            <a:ext uri="{FF2B5EF4-FFF2-40B4-BE49-F238E27FC236}">
              <a16:creationId xmlns:a16="http://schemas.microsoft.com/office/drawing/2014/main" id="{D683FBBC-A76D-C202-BB23-1165B033116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145D0A1-CB0C-15DD-354E-6ED1E31F8C9F}"/>
              </a:ext>
            </a:extLst>
          </p:cNvPr>
          <p:cNvSpPr/>
          <p:nvPr/>
        </p:nvSpPr>
        <p:spPr>
          <a:xfrm>
            <a:off x="0" y="5440680"/>
            <a:ext cx="12191695" cy="1417320"/>
          </a:xfrm>
          <a:prstGeom prst="rect">
            <a:avLst/>
          </a:prstGeom>
          <a:solidFill>
            <a:srgbClr val="1485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F2C1F854-370C-0CF6-EE5C-FE10BC820378}"/>
              </a:ext>
            </a:extLst>
          </p:cNvPr>
          <p:cNvSpPr/>
          <p:nvPr/>
        </p:nvSpPr>
        <p:spPr>
          <a:xfrm>
            <a:off x="0" y="5897880"/>
            <a:ext cx="12191695" cy="960120"/>
          </a:xfrm>
          <a:prstGeom prst="rect">
            <a:avLst/>
          </a:prstGeom>
          <a:solidFill>
            <a:srgbClr val="1FB5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a:extLst>
              <a:ext uri="{FF2B5EF4-FFF2-40B4-BE49-F238E27FC236}">
                <a16:creationId xmlns:a16="http://schemas.microsoft.com/office/drawing/2014/main" id="{AD6CB917-6AA5-F450-1B03-6E0533C523E0}"/>
              </a:ext>
            </a:extLst>
          </p:cNvPr>
          <p:cNvSpPr/>
          <p:nvPr/>
        </p:nvSpPr>
        <p:spPr>
          <a:xfrm>
            <a:off x="457200" y="502920"/>
            <a:ext cx="201168" cy="20116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a:extLst>
              <a:ext uri="{FF2B5EF4-FFF2-40B4-BE49-F238E27FC236}">
                <a16:creationId xmlns:a16="http://schemas.microsoft.com/office/drawing/2014/main" id="{8DB0B2FE-C235-5F92-9FD8-9B115CD4B921}"/>
              </a:ext>
            </a:extLst>
          </p:cNvPr>
          <p:cNvSpPr/>
          <p:nvPr/>
        </p:nvSpPr>
        <p:spPr>
          <a:xfrm>
            <a:off x="1051560" y="1005840"/>
            <a:ext cx="109728" cy="10972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a:extLst>
              <a:ext uri="{FF2B5EF4-FFF2-40B4-BE49-F238E27FC236}">
                <a16:creationId xmlns:a16="http://schemas.microsoft.com/office/drawing/2014/main" id="{65A7F74B-59E1-A43A-1EA2-165C3A2326A2}"/>
              </a:ext>
            </a:extLst>
          </p:cNvPr>
          <p:cNvSpPr/>
          <p:nvPr/>
        </p:nvSpPr>
        <p:spPr>
          <a:xfrm>
            <a:off x="10698480" y="548640"/>
            <a:ext cx="164592" cy="164592"/>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a:extLst>
              <a:ext uri="{FF2B5EF4-FFF2-40B4-BE49-F238E27FC236}">
                <a16:creationId xmlns:a16="http://schemas.microsoft.com/office/drawing/2014/main" id="{D7005874-8BD4-2BAE-3F34-B3D47DB611F1}"/>
              </a:ext>
            </a:extLst>
          </p:cNvPr>
          <p:cNvSpPr/>
          <p:nvPr/>
        </p:nvSpPr>
        <p:spPr>
          <a:xfrm>
            <a:off x="11384280" y="114300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a:extLst>
              <a:ext uri="{FF2B5EF4-FFF2-40B4-BE49-F238E27FC236}">
                <a16:creationId xmlns:a16="http://schemas.microsoft.com/office/drawing/2014/main" id="{DA88005C-741C-21CE-EB8E-1F0728F2EAF7}"/>
              </a:ext>
            </a:extLst>
          </p:cNvPr>
          <p:cNvSpPr/>
          <p:nvPr/>
        </p:nvSpPr>
        <p:spPr>
          <a:xfrm>
            <a:off x="9875520" y="1828800"/>
            <a:ext cx="128016" cy="128016"/>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a:extLst>
              <a:ext uri="{FF2B5EF4-FFF2-40B4-BE49-F238E27FC236}">
                <a16:creationId xmlns:a16="http://schemas.microsoft.com/office/drawing/2014/main" id="{16DA1EEE-7742-3433-6592-447795DF5721}"/>
              </a:ext>
            </a:extLst>
          </p:cNvPr>
          <p:cNvSpPr/>
          <p:nvPr/>
        </p:nvSpPr>
        <p:spPr>
          <a:xfrm>
            <a:off x="182880" y="201168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a:extLst>
              <a:ext uri="{FF2B5EF4-FFF2-40B4-BE49-F238E27FC236}">
                <a16:creationId xmlns:a16="http://schemas.microsoft.com/office/drawing/2014/main" id="{4BBB29A1-2FC1-05D4-944B-C0DCC8516AF3}"/>
              </a:ext>
            </a:extLst>
          </p:cNvPr>
          <p:cNvSpPr txBox="1"/>
          <p:nvPr/>
        </p:nvSpPr>
        <p:spPr>
          <a:xfrm>
            <a:off x="457200" y="329561"/>
            <a:ext cx="10972800" cy="707886"/>
          </a:xfrm>
          <a:prstGeom prst="rect">
            <a:avLst/>
          </a:prstGeom>
          <a:noFill/>
        </p:spPr>
        <p:txBody>
          <a:bodyPr wrap="square">
            <a:spAutoFit/>
          </a:bodyPr>
          <a:lstStyle/>
          <a:p>
            <a:pPr algn="ctr">
              <a:defRPr sz="3000" b="1">
                <a:solidFill>
                  <a:srgbClr val="083F78"/>
                </a:solidFill>
                <a:latin typeface="Aptos Display"/>
              </a:defRPr>
            </a:pPr>
            <a:r>
              <a:rPr lang="en-US" sz="4000" dirty="0"/>
              <a:t>Parent/Family Engagement Plan</a:t>
            </a:r>
            <a:endParaRPr sz="4000" dirty="0"/>
          </a:p>
        </p:txBody>
      </p:sp>
      <p:sp>
        <p:nvSpPr>
          <p:cNvPr id="11" name="Isosceles Triangle 10">
            <a:extLst>
              <a:ext uri="{FF2B5EF4-FFF2-40B4-BE49-F238E27FC236}">
                <a16:creationId xmlns:a16="http://schemas.microsoft.com/office/drawing/2014/main" id="{D55341CC-44CC-9801-8C13-DDA31C3465A8}"/>
              </a:ext>
            </a:extLst>
          </p:cNvPr>
          <p:cNvSpPr/>
          <p:nvPr/>
        </p:nvSpPr>
        <p:spPr>
          <a:xfrm rot="10800000">
            <a:off x="10744200" y="164592"/>
            <a:ext cx="685800" cy="594360"/>
          </a:xfrm>
          <a:prstGeom prst="triangle">
            <a:avLst/>
          </a:prstGeom>
          <a:solidFill>
            <a:srgbClr val="1485C4"/>
          </a:solidFill>
          <a:ln>
            <a:solidFill>
              <a:srgbClr val="083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a:extLst>
              <a:ext uri="{FF2B5EF4-FFF2-40B4-BE49-F238E27FC236}">
                <a16:creationId xmlns:a16="http://schemas.microsoft.com/office/drawing/2014/main" id="{349597F6-7FCA-0651-9700-1C4D52673CF9}"/>
              </a:ext>
            </a:extLst>
          </p:cNvPr>
          <p:cNvSpPr/>
          <p:nvPr/>
        </p:nvSpPr>
        <p:spPr>
          <a:xfrm>
            <a:off x="762000" y="978031"/>
            <a:ext cx="10789920" cy="4512167"/>
          </a:xfrm>
          <a:prstGeom prst="roundRect">
            <a:avLst/>
          </a:prstGeom>
          <a:solidFill>
            <a:srgbClr val="FFFFFF"/>
          </a:solidFill>
          <a:ln w="19050">
            <a:solidFill>
              <a:srgbClr val="1485C4"/>
            </a:solidFill>
          </a:ln>
        </p:spPr>
        <p:style>
          <a:lnRef idx="1">
            <a:schemeClr val="accent1"/>
          </a:lnRef>
          <a:fillRef idx="3">
            <a:schemeClr val="accent1"/>
          </a:fillRef>
          <a:effectRef idx="2">
            <a:schemeClr val="accent1"/>
          </a:effectRef>
          <a:fontRef idx="minor">
            <a:schemeClr val="lt1"/>
          </a:fontRef>
        </p:style>
        <p:txBody>
          <a:bodyPr lIns="228600" tIns="164592" rIns="182880" rtlCol="0" anchor="ctr"/>
          <a:lstStyle/>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6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Referred to as the PFEP.</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6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Describes how the school will carry out the parental engagement requirements.</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6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Developed jointly with parents through annual Title I surveys. </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6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 A written summary of the PFEP is available to parents on our school website.</a:t>
            </a:r>
          </a:p>
        </p:txBody>
      </p:sp>
    </p:spTree>
    <p:extLst>
      <p:ext uri="{BB962C8B-B14F-4D97-AF65-F5344CB8AC3E}">
        <p14:creationId xmlns:p14="http://schemas.microsoft.com/office/powerpoint/2010/main" val="416740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AF7FA"/>
        </a:solidFill>
        <a:effectLst/>
      </p:bgPr>
    </p:bg>
    <p:spTree>
      <p:nvGrpSpPr>
        <p:cNvPr id="1" name="">
          <a:extLst>
            <a:ext uri="{FF2B5EF4-FFF2-40B4-BE49-F238E27FC236}">
              <a16:creationId xmlns:a16="http://schemas.microsoft.com/office/drawing/2014/main" id="{B5E5BFDC-6F06-91AA-D34F-52326BF17B7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B3FFBA8-37DF-CF44-A5E9-0B6000354A09}"/>
              </a:ext>
            </a:extLst>
          </p:cNvPr>
          <p:cNvSpPr/>
          <p:nvPr/>
        </p:nvSpPr>
        <p:spPr>
          <a:xfrm>
            <a:off x="0" y="5440680"/>
            <a:ext cx="12191695" cy="1417320"/>
          </a:xfrm>
          <a:prstGeom prst="rect">
            <a:avLst/>
          </a:prstGeom>
          <a:solidFill>
            <a:srgbClr val="1485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DD2EEF9C-918B-407F-DAF3-172F15584566}"/>
              </a:ext>
            </a:extLst>
          </p:cNvPr>
          <p:cNvSpPr/>
          <p:nvPr/>
        </p:nvSpPr>
        <p:spPr>
          <a:xfrm>
            <a:off x="0" y="5897880"/>
            <a:ext cx="12191695" cy="960120"/>
          </a:xfrm>
          <a:prstGeom prst="rect">
            <a:avLst/>
          </a:prstGeom>
          <a:solidFill>
            <a:srgbClr val="1FB5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a:extLst>
              <a:ext uri="{FF2B5EF4-FFF2-40B4-BE49-F238E27FC236}">
                <a16:creationId xmlns:a16="http://schemas.microsoft.com/office/drawing/2014/main" id="{369BCD89-A947-7B9E-B185-443CA80A56C3}"/>
              </a:ext>
            </a:extLst>
          </p:cNvPr>
          <p:cNvSpPr/>
          <p:nvPr/>
        </p:nvSpPr>
        <p:spPr>
          <a:xfrm>
            <a:off x="457200" y="502920"/>
            <a:ext cx="201168" cy="20116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a:extLst>
              <a:ext uri="{FF2B5EF4-FFF2-40B4-BE49-F238E27FC236}">
                <a16:creationId xmlns:a16="http://schemas.microsoft.com/office/drawing/2014/main" id="{C6E2569B-E7D2-4688-ECFE-12CF60DE36B9}"/>
              </a:ext>
            </a:extLst>
          </p:cNvPr>
          <p:cNvSpPr/>
          <p:nvPr/>
        </p:nvSpPr>
        <p:spPr>
          <a:xfrm>
            <a:off x="1051560" y="1005840"/>
            <a:ext cx="109728" cy="10972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a:extLst>
              <a:ext uri="{FF2B5EF4-FFF2-40B4-BE49-F238E27FC236}">
                <a16:creationId xmlns:a16="http://schemas.microsoft.com/office/drawing/2014/main" id="{38CB32C2-FA52-E6ED-F720-B464506ACB89}"/>
              </a:ext>
            </a:extLst>
          </p:cNvPr>
          <p:cNvSpPr/>
          <p:nvPr/>
        </p:nvSpPr>
        <p:spPr>
          <a:xfrm>
            <a:off x="10698480" y="548640"/>
            <a:ext cx="164592" cy="164592"/>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a:extLst>
              <a:ext uri="{FF2B5EF4-FFF2-40B4-BE49-F238E27FC236}">
                <a16:creationId xmlns:a16="http://schemas.microsoft.com/office/drawing/2014/main" id="{889D14A5-D9D3-2BDB-2F77-E73FFDC797D2}"/>
              </a:ext>
            </a:extLst>
          </p:cNvPr>
          <p:cNvSpPr/>
          <p:nvPr/>
        </p:nvSpPr>
        <p:spPr>
          <a:xfrm>
            <a:off x="11384280" y="114300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a:extLst>
              <a:ext uri="{FF2B5EF4-FFF2-40B4-BE49-F238E27FC236}">
                <a16:creationId xmlns:a16="http://schemas.microsoft.com/office/drawing/2014/main" id="{6F5F5053-DEB7-37BE-18E0-D21D1FECDCAD}"/>
              </a:ext>
            </a:extLst>
          </p:cNvPr>
          <p:cNvSpPr/>
          <p:nvPr/>
        </p:nvSpPr>
        <p:spPr>
          <a:xfrm>
            <a:off x="9875520" y="1828800"/>
            <a:ext cx="128016" cy="128016"/>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a:extLst>
              <a:ext uri="{FF2B5EF4-FFF2-40B4-BE49-F238E27FC236}">
                <a16:creationId xmlns:a16="http://schemas.microsoft.com/office/drawing/2014/main" id="{3F380E4F-4576-3A0C-4713-FDEF4ED7564C}"/>
              </a:ext>
            </a:extLst>
          </p:cNvPr>
          <p:cNvSpPr/>
          <p:nvPr/>
        </p:nvSpPr>
        <p:spPr>
          <a:xfrm>
            <a:off x="182880" y="201168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a:extLst>
              <a:ext uri="{FF2B5EF4-FFF2-40B4-BE49-F238E27FC236}">
                <a16:creationId xmlns:a16="http://schemas.microsoft.com/office/drawing/2014/main" id="{83B5A5CA-BDE5-EC04-0808-468D5B1D8FAB}"/>
              </a:ext>
            </a:extLst>
          </p:cNvPr>
          <p:cNvSpPr txBox="1"/>
          <p:nvPr/>
        </p:nvSpPr>
        <p:spPr>
          <a:xfrm>
            <a:off x="457200" y="329561"/>
            <a:ext cx="10972800" cy="707886"/>
          </a:xfrm>
          <a:prstGeom prst="rect">
            <a:avLst/>
          </a:prstGeom>
          <a:noFill/>
        </p:spPr>
        <p:txBody>
          <a:bodyPr wrap="square">
            <a:spAutoFit/>
          </a:bodyPr>
          <a:lstStyle/>
          <a:p>
            <a:pPr algn="ctr">
              <a:defRPr sz="3000" b="1">
                <a:solidFill>
                  <a:srgbClr val="083F78"/>
                </a:solidFill>
                <a:latin typeface="Aptos Display"/>
              </a:defRPr>
            </a:pPr>
            <a:r>
              <a:rPr lang="en-US" sz="4000" dirty="0"/>
              <a:t>Parent/Family Engagement Plan</a:t>
            </a:r>
            <a:endParaRPr sz="4000" dirty="0"/>
          </a:p>
        </p:txBody>
      </p:sp>
      <p:sp>
        <p:nvSpPr>
          <p:cNvPr id="11" name="Isosceles Triangle 10">
            <a:extLst>
              <a:ext uri="{FF2B5EF4-FFF2-40B4-BE49-F238E27FC236}">
                <a16:creationId xmlns:a16="http://schemas.microsoft.com/office/drawing/2014/main" id="{3BFC8464-9D7E-4855-051E-D33144E36191}"/>
              </a:ext>
            </a:extLst>
          </p:cNvPr>
          <p:cNvSpPr/>
          <p:nvPr/>
        </p:nvSpPr>
        <p:spPr>
          <a:xfrm rot="10800000">
            <a:off x="10744200" y="164592"/>
            <a:ext cx="685800" cy="594360"/>
          </a:xfrm>
          <a:prstGeom prst="triangle">
            <a:avLst/>
          </a:prstGeom>
          <a:solidFill>
            <a:srgbClr val="1485C4"/>
          </a:solidFill>
          <a:ln>
            <a:solidFill>
              <a:srgbClr val="083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a:extLst>
              <a:ext uri="{FF2B5EF4-FFF2-40B4-BE49-F238E27FC236}">
                <a16:creationId xmlns:a16="http://schemas.microsoft.com/office/drawing/2014/main" id="{B4E49B38-D7C8-346B-B2D7-0131C73A3B46}"/>
              </a:ext>
            </a:extLst>
          </p:cNvPr>
          <p:cNvSpPr/>
          <p:nvPr/>
        </p:nvSpPr>
        <p:spPr>
          <a:xfrm>
            <a:off x="762000" y="978031"/>
            <a:ext cx="10789920" cy="4517513"/>
          </a:xfrm>
          <a:prstGeom prst="roundRect">
            <a:avLst/>
          </a:prstGeom>
          <a:solidFill>
            <a:srgbClr val="FFFFFF"/>
          </a:solidFill>
          <a:ln w="19050">
            <a:solidFill>
              <a:srgbClr val="1485C4"/>
            </a:solidFill>
          </a:ln>
        </p:spPr>
        <p:style>
          <a:lnRef idx="1">
            <a:schemeClr val="accent1"/>
          </a:lnRef>
          <a:fillRef idx="3">
            <a:schemeClr val="accent1"/>
          </a:fillRef>
          <a:effectRef idx="2">
            <a:schemeClr val="accent1"/>
          </a:effectRef>
          <a:fontRef idx="minor">
            <a:schemeClr val="lt1"/>
          </a:fontRef>
        </p:style>
        <p:txBody>
          <a:bodyPr lIns="228600" tIns="164592" rIns="182880" rtlCol="0" anchor="ctr"/>
          <a:lstStyle/>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6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Each Title I school must have a School-Parent Compact that is written by parents and school personnel.</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2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The Parent/Teacher/Student Compact lists the school’s responsibilities and promises; the family’s responsibilities and promises; and the student’s responsibilities and promises. </a:t>
            </a:r>
            <a:endParaRPr kumimoji="0" lang="en-US" sz="26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endParaRP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6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At the elementary level, the compact is shared during our first parent-teacher report card conferences. </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6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The compact is to be reviewed and signed each year by stakeholders (teachers, students, and parents)</a:t>
            </a:r>
          </a:p>
        </p:txBody>
      </p:sp>
    </p:spTree>
    <p:extLst>
      <p:ext uri="{BB962C8B-B14F-4D97-AF65-F5344CB8AC3E}">
        <p14:creationId xmlns:p14="http://schemas.microsoft.com/office/powerpoint/2010/main" val="734382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AF7FA"/>
        </a:solidFill>
        <a:effectLst/>
      </p:bgPr>
    </p:bg>
    <p:spTree>
      <p:nvGrpSpPr>
        <p:cNvPr id="1" name="">
          <a:extLst>
            <a:ext uri="{FF2B5EF4-FFF2-40B4-BE49-F238E27FC236}">
              <a16:creationId xmlns:a16="http://schemas.microsoft.com/office/drawing/2014/main" id="{BC3C4895-2310-045F-64B7-4808D25648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25B0263-7442-F6FC-B0C8-38D2A0AE2B82}"/>
              </a:ext>
            </a:extLst>
          </p:cNvPr>
          <p:cNvSpPr/>
          <p:nvPr/>
        </p:nvSpPr>
        <p:spPr>
          <a:xfrm>
            <a:off x="0" y="5440680"/>
            <a:ext cx="12191695" cy="1417320"/>
          </a:xfrm>
          <a:prstGeom prst="rect">
            <a:avLst/>
          </a:prstGeom>
          <a:solidFill>
            <a:srgbClr val="1485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866A39DC-647E-00F7-7D1F-CE0CC0C2AC3D}"/>
              </a:ext>
            </a:extLst>
          </p:cNvPr>
          <p:cNvSpPr/>
          <p:nvPr/>
        </p:nvSpPr>
        <p:spPr>
          <a:xfrm>
            <a:off x="0" y="5897880"/>
            <a:ext cx="12191695" cy="960120"/>
          </a:xfrm>
          <a:prstGeom prst="rect">
            <a:avLst/>
          </a:prstGeom>
          <a:solidFill>
            <a:srgbClr val="1FB5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a:extLst>
              <a:ext uri="{FF2B5EF4-FFF2-40B4-BE49-F238E27FC236}">
                <a16:creationId xmlns:a16="http://schemas.microsoft.com/office/drawing/2014/main" id="{55D6E351-1196-64F1-222F-7C13D503D511}"/>
              </a:ext>
            </a:extLst>
          </p:cNvPr>
          <p:cNvSpPr/>
          <p:nvPr/>
        </p:nvSpPr>
        <p:spPr>
          <a:xfrm>
            <a:off x="457200" y="502920"/>
            <a:ext cx="201168" cy="20116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a:extLst>
              <a:ext uri="{FF2B5EF4-FFF2-40B4-BE49-F238E27FC236}">
                <a16:creationId xmlns:a16="http://schemas.microsoft.com/office/drawing/2014/main" id="{C228DDBA-8628-2C05-6E77-35AAE8299D8B}"/>
              </a:ext>
            </a:extLst>
          </p:cNvPr>
          <p:cNvSpPr/>
          <p:nvPr/>
        </p:nvSpPr>
        <p:spPr>
          <a:xfrm>
            <a:off x="1051560" y="1005840"/>
            <a:ext cx="109728" cy="10972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a:extLst>
              <a:ext uri="{FF2B5EF4-FFF2-40B4-BE49-F238E27FC236}">
                <a16:creationId xmlns:a16="http://schemas.microsoft.com/office/drawing/2014/main" id="{278C4CF7-9689-7D27-FBDD-CF8C4D12A9FC}"/>
              </a:ext>
            </a:extLst>
          </p:cNvPr>
          <p:cNvSpPr/>
          <p:nvPr/>
        </p:nvSpPr>
        <p:spPr>
          <a:xfrm>
            <a:off x="10698480" y="548640"/>
            <a:ext cx="164592" cy="164592"/>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a:extLst>
              <a:ext uri="{FF2B5EF4-FFF2-40B4-BE49-F238E27FC236}">
                <a16:creationId xmlns:a16="http://schemas.microsoft.com/office/drawing/2014/main" id="{3D344C0F-AD06-FD5B-D711-E3846C20DAAC}"/>
              </a:ext>
            </a:extLst>
          </p:cNvPr>
          <p:cNvSpPr/>
          <p:nvPr/>
        </p:nvSpPr>
        <p:spPr>
          <a:xfrm>
            <a:off x="11384280" y="114300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a:extLst>
              <a:ext uri="{FF2B5EF4-FFF2-40B4-BE49-F238E27FC236}">
                <a16:creationId xmlns:a16="http://schemas.microsoft.com/office/drawing/2014/main" id="{F294C3DB-5C4F-E9CE-E3EC-A70C7026333B}"/>
              </a:ext>
            </a:extLst>
          </p:cNvPr>
          <p:cNvSpPr/>
          <p:nvPr/>
        </p:nvSpPr>
        <p:spPr>
          <a:xfrm>
            <a:off x="9875520" y="1828800"/>
            <a:ext cx="128016" cy="128016"/>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a:extLst>
              <a:ext uri="{FF2B5EF4-FFF2-40B4-BE49-F238E27FC236}">
                <a16:creationId xmlns:a16="http://schemas.microsoft.com/office/drawing/2014/main" id="{A6F58241-0DA3-40D9-445C-EDEBC5B306EA}"/>
              </a:ext>
            </a:extLst>
          </p:cNvPr>
          <p:cNvSpPr/>
          <p:nvPr/>
        </p:nvSpPr>
        <p:spPr>
          <a:xfrm>
            <a:off x="182880" y="201168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Isosceles Triangle 10">
            <a:extLst>
              <a:ext uri="{FF2B5EF4-FFF2-40B4-BE49-F238E27FC236}">
                <a16:creationId xmlns:a16="http://schemas.microsoft.com/office/drawing/2014/main" id="{45384030-A231-A57E-58C4-F66316028165}"/>
              </a:ext>
            </a:extLst>
          </p:cNvPr>
          <p:cNvSpPr/>
          <p:nvPr/>
        </p:nvSpPr>
        <p:spPr>
          <a:xfrm rot="10800000">
            <a:off x="10744200" y="164592"/>
            <a:ext cx="685800" cy="594360"/>
          </a:xfrm>
          <a:prstGeom prst="triangle">
            <a:avLst/>
          </a:prstGeom>
          <a:solidFill>
            <a:srgbClr val="1485C4"/>
          </a:solidFill>
          <a:ln>
            <a:solidFill>
              <a:srgbClr val="083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a:extLst>
              <a:ext uri="{FF2B5EF4-FFF2-40B4-BE49-F238E27FC236}">
                <a16:creationId xmlns:a16="http://schemas.microsoft.com/office/drawing/2014/main" id="{9A91ADC7-A887-209F-E7A6-0F877E14B478}"/>
              </a:ext>
            </a:extLst>
          </p:cNvPr>
          <p:cNvSpPr/>
          <p:nvPr/>
        </p:nvSpPr>
        <p:spPr>
          <a:xfrm>
            <a:off x="762000" y="164591"/>
            <a:ext cx="10789920" cy="5916169"/>
          </a:xfrm>
          <a:prstGeom prst="roundRect">
            <a:avLst/>
          </a:prstGeom>
          <a:solidFill>
            <a:srgbClr val="FFFFFF"/>
          </a:solidFill>
          <a:ln w="19050">
            <a:solidFill>
              <a:srgbClr val="1485C4"/>
            </a:solidFill>
          </a:ln>
        </p:spPr>
        <p:style>
          <a:lnRef idx="1">
            <a:schemeClr val="accent1"/>
          </a:lnRef>
          <a:fillRef idx="3">
            <a:schemeClr val="accent1"/>
          </a:fillRef>
          <a:effectRef idx="2">
            <a:schemeClr val="accent1"/>
          </a:effectRef>
          <a:fontRef idx="minor">
            <a:schemeClr val="lt1"/>
          </a:fontRef>
        </p:style>
        <p:txBody>
          <a:bodyPr lIns="228600" tIns="164592" rIns="182880" rtlCol="0" anchor="ctr"/>
          <a:lstStyle/>
          <a:p>
            <a:pPr marR="0" lvl="0" algn="l" defTabSz="457200" rtl="0" eaLnBrk="1" fontAlgn="auto" latinLnBrk="0" hangingPunct="1">
              <a:lnSpc>
                <a:spcPct val="100000"/>
              </a:lnSpc>
              <a:spcBef>
                <a:spcPct val="20000"/>
              </a:spcBef>
              <a:spcAft>
                <a:spcPts val="600"/>
              </a:spcAft>
              <a:buClr>
                <a:srgbClr val="B15E28"/>
              </a:buClr>
              <a:buSzPct val="115000"/>
              <a:tabLst/>
              <a:defRPr/>
            </a:pPr>
            <a:endParaRPr kumimoji="0" lang="en-US" sz="26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endParaRPr>
          </a:p>
        </p:txBody>
      </p:sp>
      <p:pic>
        <p:nvPicPr>
          <p:cNvPr id="14" name="Picture 13">
            <a:extLst>
              <a:ext uri="{FF2B5EF4-FFF2-40B4-BE49-F238E27FC236}">
                <a16:creationId xmlns:a16="http://schemas.microsoft.com/office/drawing/2014/main" id="{5A4967B0-94EB-F7C4-B43D-37F9AB87BFF8}"/>
              </a:ext>
            </a:extLst>
          </p:cNvPr>
          <p:cNvPicPr>
            <a:picLocks noChangeAspect="1"/>
          </p:cNvPicPr>
          <p:nvPr/>
        </p:nvPicPr>
        <p:blipFill>
          <a:blip r:embed="rId2"/>
          <a:stretch>
            <a:fillRect/>
          </a:stretch>
        </p:blipFill>
        <p:spPr>
          <a:xfrm>
            <a:off x="1673018" y="164591"/>
            <a:ext cx="8845963" cy="5852161"/>
          </a:xfrm>
          <a:prstGeom prst="rect">
            <a:avLst/>
          </a:prstGeom>
        </p:spPr>
      </p:pic>
    </p:spTree>
    <p:extLst>
      <p:ext uri="{BB962C8B-B14F-4D97-AF65-F5344CB8AC3E}">
        <p14:creationId xmlns:p14="http://schemas.microsoft.com/office/powerpoint/2010/main" val="3151998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AF7FA"/>
        </a:solidFill>
        <a:effectLst/>
      </p:bgPr>
    </p:bg>
    <p:spTree>
      <p:nvGrpSpPr>
        <p:cNvPr id="1" name="">
          <a:extLst>
            <a:ext uri="{FF2B5EF4-FFF2-40B4-BE49-F238E27FC236}">
              <a16:creationId xmlns:a16="http://schemas.microsoft.com/office/drawing/2014/main" id="{BAC10B36-879F-996C-B3A3-D4B4CE25077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EB7C62C-BBCB-52C7-97BB-70A8C125B6DA}"/>
              </a:ext>
            </a:extLst>
          </p:cNvPr>
          <p:cNvSpPr/>
          <p:nvPr/>
        </p:nvSpPr>
        <p:spPr>
          <a:xfrm>
            <a:off x="0" y="5440680"/>
            <a:ext cx="12191695" cy="1417320"/>
          </a:xfrm>
          <a:prstGeom prst="rect">
            <a:avLst/>
          </a:prstGeom>
          <a:solidFill>
            <a:srgbClr val="1485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4B4247EE-D317-DEB6-581A-84C5DD6AAAEE}"/>
              </a:ext>
            </a:extLst>
          </p:cNvPr>
          <p:cNvSpPr/>
          <p:nvPr/>
        </p:nvSpPr>
        <p:spPr>
          <a:xfrm>
            <a:off x="0" y="5897880"/>
            <a:ext cx="12191695" cy="960120"/>
          </a:xfrm>
          <a:prstGeom prst="rect">
            <a:avLst/>
          </a:prstGeom>
          <a:solidFill>
            <a:srgbClr val="1FB5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a:extLst>
              <a:ext uri="{FF2B5EF4-FFF2-40B4-BE49-F238E27FC236}">
                <a16:creationId xmlns:a16="http://schemas.microsoft.com/office/drawing/2014/main" id="{0168C2F3-B4E8-89BA-C3E3-541DE0EB1319}"/>
              </a:ext>
            </a:extLst>
          </p:cNvPr>
          <p:cNvSpPr/>
          <p:nvPr/>
        </p:nvSpPr>
        <p:spPr>
          <a:xfrm>
            <a:off x="457200" y="502920"/>
            <a:ext cx="201168" cy="20116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a:extLst>
              <a:ext uri="{FF2B5EF4-FFF2-40B4-BE49-F238E27FC236}">
                <a16:creationId xmlns:a16="http://schemas.microsoft.com/office/drawing/2014/main" id="{9203408A-E3A0-E030-9FB1-D909BEE25A85}"/>
              </a:ext>
            </a:extLst>
          </p:cNvPr>
          <p:cNvSpPr/>
          <p:nvPr/>
        </p:nvSpPr>
        <p:spPr>
          <a:xfrm>
            <a:off x="1051560" y="1005840"/>
            <a:ext cx="109728" cy="10972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a:extLst>
              <a:ext uri="{FF2B5EF4-FFF2-40B4-BE49-F238E27FC236}">
                <a16:creationId xmlns:a16="http://schemas.microsoft.com/office/drawing/2014/main" id="{C4C88F9E-6B38-55B3-916D-CAB29FAD77C2}"/>
              </a:ext>
            </a:extLst>
          </p:cNvPr>
          <p:cNvSpPr/>
          <p:nvPr/>
        </p:nvSpPr>
        <p:spPr>
          <a:xfrm>
            <a:off x="10698480" y="548640"/>
            <a:ext cx="164592" cy="164592"/>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a:extLst>
              <a:ext uri="{FF2B5EF4-FFF2-40B4-BE49-F238E27FC236}">
                <a16:creationId xmlns:a16="http://schemas.microsoft.com/office/drawing/2014/main" id="{76177F86-B729-5CB9-C14C-056DDFB7A473}"/>
              </a:ext>
            </a:extLst>
          </p:cNvPr>
          <p:cNvSpPr/>
          <p:nvPr/>
        </p:nvSpPr>
        <p:spPr>
          <a:xfrm>
            <a:off x="11384280" y="114300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a:extLst>
              <a:ext uri="{FF2B5EF4-FFF2-40B4-BE49-F238E27FC236}">
                <a16:creationId xmlns:a16="http://schemas.microsoft.com/office/drawing/2014/main" id="{AD5B1421-C41E-2484-0875-FA10817F79B1}"/>
              </a:ext>
            </a:extLst>
          </p:cNvPr>
          <p:cNvSpPr/>
          <p:nvPr/>
        </p:nvSpPr>
        <p:spPr>
          <a:xfrm>
            <a:off x="9875520" y="1828800"/>
            <a:ext cx="128016" cy="128016"/>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a:extLst>
              <a:ext uri="{FF2B5EF4-FFF2-40B4-BE49-F238E27FC236}">
                <a16:creationId xmlns:a16="http://schemas.microsoft.com/office/drawing/2014/main" id="{20CA529E-B613-4F48-DA3C-03BC710E8067}"/>
              </a:ext>
            </a:extLst>
          </p:cNvPr>
          <p:cNvSpPr/>
          <p:nvPr/>
        </p:nvSpPr>
        <p:spPr>
          <a:xfrm>
            <a:off x="182880" y="201168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Isosceles Triangle 10">
            <a:extLst>
              <a:ext uri="{FF2B5EF4-FFF2-40B4-BE49-F238E27FC236}">
                <a16:creationId xmlns:a16="http://schemas.microsoft.com/office/drawing/2014/main" id="{673D9E14-4A43-6C9E-7706-7B0503537856}"/>
              </a:ext>
            </a:extLst>
          </p:cNvPr>
          <p:cNvSpPr/>
          <p:nvPr/>
        </p:nvSpPr>
        <p:spPr>
          <a:xfrm rot="10800000">
            <a:off x="10744200" y="164592"/>
            <a:ext cx="685800" cy="594360"/>
          </a:xfrm>
          <a:prstGeom prst="triangle">
            <a:avLst/>
          </a:prstGeom>
          <a:solidFill>
            <a:srgbClr val="1485C4"/>
          </a:solidFill>
          <a:ln>
            <a:solidFill>
              <a:srgbClr val="083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a:extLst>
              <a:ext uri="{FF2B5EF4-FFF2-40B4-BE49-F238E27FC236}">
                <a16:creationId xmlns:a16="http://schemas.microsoft.com/office/drawing/2014/main" id="{2AF8FDA1-EC57-074A-8502-F17274A517A4}"/>
              </a:ext>
            </a:extLst>
          </p:cNvPr>
          <p:cNvSpPr/>
          <p:nvPr/>
        </p:nvSpPr>
        <p:spPr>
          <a:xfrm>
            <a:off x="762000" y="164591"/>
            <a:ext cx="10789920" cy="5916169"/>
          </a:xfrm>
          <a:prstGeom prst="roundRect">
            <a:avLst/>
          </a:prstGeom>
          <a:solidFill>
            <a:srgbClr val="FFFFFF"/>
          </a:solidFill>
          <a:ln w="19050">
            <a:solidFill>
              <a:srgbClr val="1485C4"/>
            </a:solidFill>
          </a:ln>
        </p:spPr>
        <p:style>
          <a:lnRef idx="1">
            <a:schemeClr val="accent1"/>
          </a:lnRef>
          <a:fillRef idx="3">
            <a:schemeClr val="accent1"/>
          </a:fillRef>
          <a:effectRef idx="2">
            <a:schemeClr val="accent1"/>
          </a:effectRef>
          <a:fontRef idx="minor">
            <a:schemeClr val="lt1"/>
          </a:fontRef>
        </p:style>
        <p:txBody>
          <a:bodyPr lIns="228600" tIns="164592" rIns="182880" rtlCol="0" anchor="ctr"/>
          <a:lstStyle/>
          <a:p>
            <a:pPr marR="0" lvl="0" algn="l" defTabSz="457200" rtl="0" eaLnBrk="1" fontAlgn="auto" latinLnBrk="0" hangingPunct="1">
              <a:lnSpc>
                <a:spcPct val="100000"/>
              </a:lnSpc>
              <a:spcBef>
                <a:spcPct val="20000"/>
              </a:spcBef>
              <a:spcAft>
                <a:spcPts val="600"/>
              </a:spcAft>
              <a:buClr>
                <a:srgbClr val="B15E28"/>
              </a:buClr>
              <a:buSzPct val="115000"/>
              <a:tabLst/>
              <a:defRPr/>
            </a:pPr>
            <a:endParaRPr kumimoji="0" lang="en-US" sz="26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endParaRPr>
          </a:p>
        </p:txBody>
      </p:sp>
      <p:pic>
        <p:nvPicPr>
          <p:cNvPr id="14" name="Picture 13">
            <a:extLst>
              <a:ext uri="{FF2B5EF4-FFF2-40B4-BE49-F238E27FC236}">
                <a16:creationId xmlns:a16="http://schemas.microsoft.com/office/drawing/2014/main" id="{5FF05E80-D277-ACE5-C2C7-1ADD44138CCC}"/>
              </a:ext>
            </a:extLst>
          </p:cNvPr>
          <p:cNvPicPr>
            <a:picLocks noChangeAspect="1"/>
          </p:cNvPicPr>
          <p:nvPr/>
        </p:nvPicPr>
        <p:blipFill>
          <a:blip r:embed="rId2"/>
          <a:stretch>
            <a:fillRect/>
          </a:stretch>
        </p:blipFill>
        <p:spPr>
          <a:xfrm>
            <a:off x="1673018" y="164591"/>
            <a:ext cx="8845963" cy="5852161"/>
          </a:xfrm>
          <a:prstGeom prst="rect">
            <a:avLst/>
          </a:prstGeom>
        </p:spPr>
      </p:pic>
      <p:pic>
        <p:nvPicPr>
          <p:cNvPr id="13" name="Picture 12">
            <a:extLst>
              <a:ext uri="{FF2B5EF4-FFF2-40B4-BE49-F238E27FC236}">
                <a16:creationId xmlns:a16="http://schemas.microsoft.com/office/drawing/2014/main" id="{02B73382-E46B-B5BB-AF0D-2256FDCC483B}"/>
              </a:ext>
            </a:extLst>
          </p:cNvPr>
          <p:cNvPicPr>
            <a:picLocks noChangeAspect="1"/>
          </p:cNvPicPr>
          <p:nvPr/>
        </p:nvPicPr>
        <p:blipFill>
          <a:blip r:embed="rId3"/>
          <a:stretch>
            <a:fillRect/>
          </a:stretch>
        </p:blipFill>
        <p:spPr>
          <a:xfrm>
            <a:off x="1628775" y="228598"/>
            <a:ext cx="8934450" cy="5852162"/>
          </a:xfrm>
          <a:prstGeom prst="rect">
            <a:avLst/>
          </a:prstGeom>
        </p:spPr>
      </p:pic>
    </p:spTree>
    <p:extLst>
      <p:ext uri="{BB962C8B-B14F-4D97-AF65-F5344CB8AC3E}">
        <p14:creationId xmlns:p14="http://schemas.microsoft.com/office/powerpoint/2010/main" val="2611794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AF7FA"/>
        </a:solidFill>
        <a:effectLst/>
      </p:bgPr>
    </p:bg>
    <p:spTree>
      <p:nvGrpSpPr>
        <p:cNvPr id="1" name="">
          <a:extLst>
            <a:ext uri="{FF2B5EF4-FFF2-40B4-BE49-F238E27FC236}">
              <a16:creationId xmlns:a16="http://schemas.microsoft.com/office/drawing/2014/main" id="{AB6BD927-0810-0BD8-F696-87F5EE2DC15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0B8195-FD0E-14FA-5BBD-FECD44BF7D59}"/>
              </a:ext>
            </a:extLst>
          </p:cNvPr>
          <p:cNvSpPr/>
          <p:nvPr/>
        </p:nvSpPr>
        <p:spPr>
          <a:xfrm>
            <a:off x="0" y="5440680"/>
            <a:ext cx="12191695" cy="1417320"/>
          </a:xfrm>
          <a:prstGeom prst="rect">
            <a:avLst/>
          </a:prstGeom>
          <a:solidFill>
            <a:srgbClr val="1485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058C755F-6875-239C-C884-534DB5D895A2}"/>
              </a:ext>
            </a:extLst>
          </p:cNvPr>
          <p:cNvSpPr/>
          <p:nvPr/>
        </p:nvSpPr>
        <p:spPr>
          <a:xfrm>
            <a:off x="0" y="5897880"/>
            <a:ext cx="12191695" cy="960120"/>
          </a:xfrm>
          <a:prstGeom prst="rect">
            <a:avLst/>
          </a:prstGeom>
          <a:solidFill>
            <a:srgbClr val="1FB5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a:extLst>
              <a:ext uri="{FF2B5EF4-FFF2-40B4-BE49-F238E27FC236}">
                <a16:creationId xmlns:a16="http://schemas.microsoft.com/office/drawing/2014/main" id="{8CF1A7B7-133A-47FE-35FC-9E4C8B480D8D}"/>
              </a:ext>
            </a:extLst>
          </p:cNvPr>
          <p:cNvSpPr/>
          <p:nvPr/>
        </p:nvSpPr>
        <p:spPr>
          <a:xfrm>
            <a:off x="457200" y="502920"/>
            <a:ext cx="201168" cy="20116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a:extLst>
              <a:ext uri="{FF2B5EF4-FFF2-40B4-BE49-F238E27FC236}">
                <a16:creationId xmlns:a16="http://schemas.microsoft.com/office/drawing/2014/main" id="{AC4795D3-A256-4C4C-7DD1-F191691256A2}"/>
              </a:ext>
            </a:extLst>
          </p:cNvPr>
          <p:cNvSpPr/>
          <p:nvPr/>
        </p:nvSpPr>
        <p:spPr>
          <a:xfrm>
            <a:off x="1051560" y="1005840"/>
            <a:ext cx="109728" cy="10972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a:extLst>
              <a:ext uri="{FF2B5EF4-FFF2-40B4-BE49-F238E27FC236}">
                <a16:creationId xmlns:a16="http://schemas.microsoft.com/office/drawing/2014/main" id="{424C214B-87B7-0F7C-5510-E6B46FA98903}"/>
              </a:ext>
            </a:extLst>
          </p:cNvPr>
          <p:cNvSpPr/>
          <p:nvPr/>
        </p:nvSpPr>
        <p:spPr>
          <a:xfrm>
            <a:off x="10698480" y="548640"/>
            <a:ext cx="164592" cy="164592"/>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a:extLst>
              <a:ext uri="{FF2B5EF4-FFF2-40B4-BE49-F238E27FC236}">
                <a16:creationId xmlns:a16="http://schemas.microsoft.com/office/drawing/2014/main" id="{DA73EDA7-CF7B-9296-BC85-123C0F27922E}"/>
              </a:ext>
            </a:extLst>
          </p:cNvPr>
          <p:cNvSpPr/>
          <p:nvPr/>
        </p:nvSpPr>
        <p:spPr>
          <a:xfrm>
            <a:off x="11384280" y="114300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a:extLst>
              <a:ext uri="{FF2B5EF4-FFF2-40B4-BE49-F238E27FC236}">
                <a16:creationId xmlns:a16="http://schemas.microsoft.com/office/drawing/2014/main" id="{32004A5E-D974-4E1E-4BF7-0AE94DF39E3B}"/>
              </a:ext>
            </a:extLst>
          </p:cNvPr>
          <p:cNvSpPr/>
          <p:nvPr/>
        </p:nvSpPr>
        <p:spPr>
          <a:xfrm>
            <a:off x="9875520" y="1828800"/>
            <a:ext cx="128016" cy="128016"/>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a:extLst>
              <a:ext uri="{FF2B5EF4-FFF2-40B4-BE49-F238E27FC236}">
                <a16:creationId xmlns:a16="http://schemas.microsoft.com/office/drawing/2014/main" id="{ABDBFB13-5608-D1B0-C078-7246DB3AC09F}"/>
              </a:ext>
            </a:extLst>
          </p:cNvPr>
          <p:cNvSpPr/>
          <p:nvPr/>
        </p:nvSpPr>
        <p:spPr>
          <a:xfrm>
            <a:off x="182880" y="201168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a:extLst>
              <a:ext uri="{FF2B5EF4-FFF2-40B4-BE49-F238E27FC236}">
                <a16:creationId xmlns:a16="http://schemas.microsoft.com/office/drawing/2014/main" id="{4BEFFDAB-A6AE-03F4-0BE6-7C25527B0D4F}"/>
              </a:ext>
            </a:extLst>
          </p:cNvPr>
          <p:cNvSpPr txBox="1"/>
          <p:nvPr/>
        </p:nvSpPr>
        <p:spPr>
          <a:xfrm>
            <a:off x="457200" y="329561"/>
            <a:ext cx="10972800" cy="707886"/>
          </a:xfrm>
          <a:prstGeom prst="rect">
            <a:avLst/>
          </a:prstGeom>
          <a:noFill/>
        </p:spPr>
        <p:txBody>
          <a:bodyPr wrap="square">
            <a:spAutoFit/>
          </a:bodyPr>
          <a:lstStyle/>
          <a:p>
            <a:pPr algn="ctr">
              <a:defRPr sz="3000" b="1">
                <a:solidFill>
                  <a:srgbClr val="083F78"/>
                </a:solidFill>
                <a:latin typeface="Aptos Display"/>
              </a:defRPr>
            </a:pPr>
            <a:r>
              <a:rPr lang="en-US" sz="4000" dirty="0"/>
              <a:t>Communication is VITAL!</a:t>
            </a:r>
            <a:endParaRPr sz="4000" dirty="0"/>
          </a:p>
        </p:txBody>
      </p:sp>
      <p:sp>
        <p:nvSpPr>
          <p:cNvPr id="11" name="Isosceles Triangle 10">
            <a:extLst>
              <a:ext uri="{FF2B5EF4-FFF2-40B4-BE49-F238E27FC236}">
                <a16:creationId xmlns:a16="http://schemas.microsoft.com/office/drawing/2014/main" id="{2039FCAB-AFC3-C99B-4658-323EFFC452F6}"/>
              </a:ext>
            </a:extLst>
          </p:cNvPr>
          <p:cNvSpPr/>
          <p:nvPr/>
        </p:nvSpPr>
        <p:spPr>
          <a:xfrm rot="10800000">
            <a:off x="10744200" y="164592"/>
            <a:ext cx="685800" cy="594360"/>
          </a:xfrm>
          <a:prstGeom prst="triangle">
            <a:avLst/>
          </a:prstGeom>
          <a:solidFill>
            <a:srgbClr val="1485C4"/>
          </a:solidFill>
          <a:ln>
            <a:solidFill>
              <a:srgbClr val="083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a:extLst>
              <a:ext uri="{FF2B5EF4-FFF2-40B4-BE49-F238E27FC236}">
                <a16:creationId xmlns:a16="http://schemas.microsoft.com/office/drawing/2014/main" id="{2C662E25-C311-6DE0-9B56-A3AED05DD305}"/>
              </a:ext>
            </a:extLst>
          </p:cNvPr>
          <p:cNvSpPr/>
          <p:nvPr/>
        </p:nvSpPr>
        <p:spPr>
          <a:xfrm>
            <a:off x="716280" y="1028304"/>
            <a:ext cx="10789920" cy="3424824"/>
          </a:xfrm>
          <a:prstGeom prst="roundRect">
            <a:avLst/>
          </a:prstGeom>
          <a:solidFill>
            <a:srgbClr val="FFFFFF"/>
          </a:solidFill>
          <a:ln w="19050">
            <a:solidFill>
              <a:srgbClr val="1485C4"/>
            </a:solidFill>
          </a:ln>
        </p:spPr>
        <p:style>
          <a:lnRef idx="1">
            <a:schemeClr val="accent1"/>
          </a:lnRef>
          <a:fillRef idx="3">
            <a:schemeClr val="accent1"/>
          </a:fillRef>
          <a:effectRef idx="2">
            <a:schemeClr val="accent1"/>
          </a:effectRef>
          <a:fontRef idx="minor">
            <a:schemeClr val="lt1"/>
          </a:fontRef>
        </p:style>
        <p:txBody>
          <a:bodyPr lIns="228600" tIns="164592" rIns="182880" rtlCol="0" anchor="ctr"/>
          <a:lstStyle/>
          <a:p>
            <a:pPr marR="0" lvl="0" algn="l" defTabSz="457200" rtl="0" eaLnBrk="1" fontAlgn="auto" latinLnBrk="0" hangingPunct="1">
              <a:lnSpc>
                <a:spcPct val="100000"/>
              </a:lnSpc>
              <a:spcBef>
                <a:spcPct val="20000"/>
              </a:spcBef>
              <a:spcAft>
                <a:spcPts val="600"/>
              </a:spcAft>
              <a:buClr>
                <a:srgbClr val="B15E28"/>
              </a:buClr>
              <a:buSzPct val="115000"/>
              <a:tabLst/>
              <a:defRPr/>
            </a:pPr>
            <a:endParaRPr kumimoji="0" lang="en-US" b="1" i="0" u="none" strike="noStrike" kern="1200" cap="none" spc="0" normalizeH="0" baseline="0" noProof="0" dirty="0">
              <a:ln>
                <a:noFill/>
              </a:ln>
              <a:solidFill>
                <a:prstClr val="black"/>
              </a:solidFill>
              <a:effectLst/>
              <a:uLnTx/>
              <a:uFillTx/>
              <a:latin typeface="Garamond" panose="02020404030301010803"/>
              <a:ea typeface="+mn-ea"/>
              <a:cs typeface="+mn-cs"/>
            </a:endParaRP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endParaRPr lang="en-US" b="1" dirty="0">
              <a:solidFill>
                <a:prstClr val="black"/>
              </a:solidFill>
              <a:latin typeface="Garamond" panose="02020404030301010803"/>
            </a:endParaRP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b="1" i="0" u="none" strike="noStrike" kern="1200" cap="none" spc="0" normalizeH="0" baseline="0" noProof="0" dirty="0">
                <a:ln>
                  <a:noFill/>
                </a:ln>
                <a:solidFill>
                  <a:prstClr val="black"/>
                </a:solidFill>
                <a:effectLst/>
                <a:uLnTx/>
                <a:uFillTx/>
                <a:latin typeface="Garamond" panose="02020404030301010803"/>
                <a:ea typeface="+mn-ea"/>
                <a:cs typeface="+mn-cs"/>
              </a:rPr>
              <a:t>To provide parents with the most flexibility, our teachers are available to meet with parents, by appointment, at their discretion.  Regular school meeting times are from 7:30-3:15, unless a different time is set up by the teacher.</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b="1" i="0" u="none" strike="noStrike" kern="1200" cap="none" spc="0" normalizeH="0" baseline="0" noProof="0" dirty="0">
                <a:ln>
                  <a:noFill/>
                </a:ln>
                <a:solidFill>
                  <a:prstClr val="black"/>
                </a:solidFill>
                <a:effectLst/>
                <a:uLnTx/>
                <a:uFillTx/>
                <a:latin typeface="Garamond" panose="02020404030301010803"/>
                <a:ea typeface="+mn-ea"/>
                <a:cs typeface="+mn-cs"/>
              </a:rPr>
              <a:t>We communicate with you via our weekly school newsletters. All newsletters are posted on the school website as well as our DOJO page. Our website is full of school information and resources. You can check out the various resources at  </a:t>
            </a:r>
            <a:r>
              <a:rPr kumimoji="0" lang="en-US" b="1" i="0" u="sng" strike="noStrike" kern="1200" cap="none" spc="0" normalizeH="0" baseline="0" noProof="0" dirty="0">
                <a:ln>
                  <a:noFill/>
                </a:ln>
                <a:solidFill>
                  <a:srgbClr val="D37A21"/>
                </a:solidFill>
                <a:effectLst/>
                <a:uLnTx/>
                <a:uFillTx/>
                <a:latin typeface="Garamond" panose="02020404030301010803"/>
                <a:ea typeface="+mn-ea"/>
                <a:cs typeface="+mn-cs"/>
                <a:hlinkClick r:id="rId2">
                  <a:extLst>
                    <a:ext uri="{A12FA001-AC4F-418D-AE19-62706E023703}">
                      <ahyp:hlinkClr xmlns:ahyp="http://schemas.microsoft.com/office/drawing/2018/hyperlinkcolor" val="tx"/>
                    </a:ext>
                  </a:extLst>
                </a:hlinkClick>
              </a:rPr>
              <a:t>www.marioncharter.org</a:t>
            </a:r>
            <a:r>
              <a:rPr kumimoji="0" lang="en-US" b="1" i="0" u="none" strike="noStrike" kern="1200" cap="none" spc="0" normalizeH="0" baseline="0" noProof="0" dirty="0">
                <a:ln>
                  <a:noFill/>
                </a:ln>
                <a:solidFill>
                  <a:prstClr val="black"/>
                </a:solidFill>
                <a:effectLst/>
                <a:uLnTx/>
                <a:uFillTx/>
                <a:latin typeface="Garamond" panose="02020404030301010803"/>
                <a:ea typeface="+mn-ea"/>
                <a:cs typeface="+mn-cs"/>
                <a:hlinkClick r:id="rId2">
                  <a:extLst>
                    <a:ext uri="{A12FA001-AC4F-418D-AE19-62706E023703}">
                      <ahyp:hlinkClr xmlns:ahyp="http://schemas.microsoft.com/office/drawing/2018/hyperlinkcolor" val="tx"/>
                    </a:ext>
                  </a:extLst>
                </a:hlinkClick>
              </a:rPr>
              <a:t> </a:t>
            </a:r>
            <a:r>
              <a:rPr kumimoji="0" lang="en-US" b="1" i="0" u="none" strike="noStrike" kern="1200" cap="none" spc="0" normalizeH="0" baseline="0" noProof="0" dirty="0">
                <a:ln>
                  <a:noFill/>
                </a:ln>
                <a:solidFill>
                  <a:prstClr val="black"/>
                </a:solidFill>
                <a:effectLst/>
                <a:uLnTx/>
                <a:uFillTx/>
                <a:latin typeface="Garamond" panose="02020404030301010803"/>
                <a:ea typeface="+mn-ea"/>
                <a:cs typeface="+mn-cs"/>
              </a:rPr>
              <a:t>  We also have DOJO and our Facebook page as other tools for communication with our parents and families. </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b="1" i="0" u="none" strike="noStrike" kern="1200" cap="none" spc="0" normalizeH="0" baseline="0" noProof="0" dirty="0">
                <a:ln>
                  <a:noFill/>
                </a:ln>
                <a:solidFill>
                  <a:prstClr val="black"/>
                </a:solidFill>
                <a:effectLst/>
                <a:uLnTx/>
                <a:uFillTx/>
                <a:latin typeface="Garamond" panose="02020404030301010803"/>
                <a:ea typeface="+mn-ea"/>
                <a:cs typeface="+mn-cs"/>
              </a:rPr>
              <a:t>PLEASE communicate with your child’s teacher if you have questions or concerns, or if there are any changes at home that may affect your child’s day at school.</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endParaRPr lang="en-US" b="1" dirty="0">
              <a:solidFill>
                <a:prstClr val="black"/>
              </a:solidFill>
              <a:latin typeface="Garamond" panose="02020404030301010803"/>
            </a:endParaRP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endParaRPr kumimoji="0" lang="en-US" b="1" i="0" u="none" strike="noStrike" kern="1200" cap="none" spc="0" normalizeH="0" baseline="0" noProof="0" dirty="0">
              <a:ln>
                <a:noFill/>
              </a:ln>
              <a:solidFill>
                <a:prstClr val="black"/>
              </a:solidFill>
              <a:effectLst/>
              <a:uLnTx/>
              <a:uFillTx/>
              <a:latin typeface="Garamond" panose="02020404030301010803"/>
              <a:ea typeface="+mn-ea"/>
              <a:cs typeface="+mn-cs"/>
            </a:endParaRP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endParaRPr kumimoji="0" lang="en-US" sz="2000" b="1"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pic>
        <p:nvPicPr>
          <p:cNvPr id="13" name="Picture 2" descr="Phoenix Parents – Parents – Michelle Obama Elementary School">
            <a:extLst>
              <a:ext uri="{FF2B5EF4-FFF2-40B4-BE49-F238E27FC236}">
                <a16:creationId xmlns:a16="http://schemas.microsoft.com/office/drawing/2014/main" id="{75B4F03F-EF09-3D4B-629D-42C2BC77CE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89703" y="4555917"/>
            <a:ext cx="1918989" cy="1972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77192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AF7FA"/>
        </a:solidFill>
        <a:effectLst/>
      </p:bgPr>
    </p:bg>
    <p:spTree>
      <p:nvGrpSpPr>
        <p:cNvPr id="1" name="">
          <a:extLst>
            <a:ext uri="{FF2B5EF4-FFF2-40B4-BE49-F238E27FC236}">
              <a16:creationId xmlns:a16="http://schemas.microsoft.com/office/drawing/2014/main" id="{FBE3B25A-859B-D754-12AC-3DB5BC64BC7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7CD8BB0-9DD6-8651-171B-A2F495E3D05D}"/>
              </a:ext>
            </a:extLst>
          </p:cNvPr>
          <p:cNvSpPr/>
          <p:nvPr/>
        </p:nvSpPr>
        <p:spPr>
          <a:xfrm>
            <a:off x="0" y="5440680"/>
            <a:ext cx="12191695" cy="1417320"/>
          </a:xfrm>
          <a:prstGeom prst="rect">
            <a:avLst/>
          </a:prstGeom>
          <a:solidFill>
            <a:srgbClr val="1485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91E842BA-F9C4-E2F4-197C-F4A5DE44002B}"/>
              </a:ext>
            </a:extLst>
          </p:cNvPr>
          <p:cNvSpPr/>
          <p:nvPr/>
        </p:nvSpPr>
        <p:spPr>
          <a:xfrm>
            <a:off x="0" y="5897880"/>
            <a:ext cx="12191695" cy="960120"/>
          </a:xfrm>
          <a:prstGeom prst="rect">
            <a:avLst/>
          </a:prstGeom>
          <a:solidFill>
            <a:srgbClr val="1FB5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a:extLst>
              <a:ext uri="{FF2B5EF4-FFF2-40B4-BE49-F238E27FC236}">
                <a16:creationId xmlns:a16="http://schemas.microsoft.com/office/drawing/2014/main" id="{053AC29C-2F7B-C239-AB60-BDA65338AC2D}"/>
              </a:ext>
            </a:extLst>
          </p:cNvPr>
          <p:cNvSpPr/>
          <p:nvPr/>
        </p:nvSpPr>
        <p:spPr>
          <a:xfrm>
            <a:off x="457200" y="502920"/>
            <a:ext cx="201168" cy="20116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a:extLst>
              <a:ext uri="{FF2B5EF4-FFF2-40B4-BE49-F238E27FC236}">
                <a16:creationId xmlns:a16="http://schemas.microsoft.com/office/drawing/2014/main" id="{BB03B109-8439-D2BD-CE5E-4269A962817F}"/>
              </a:ext>
            </a:extLst>
          </p:cNvPr>
          <p:cNvSpPr/>
          <p:nvPr/>
        </p:nvSpPr>
        <p:spPr>
          <a:xfrm>
            <a:off x="1051560" y="1005840"/>
            <a:ext cx="109728" cy="10972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a:extLst>
              <a:ext uri="{FF2B5EF4-FFF2-40B4-BE49-F238E27FC236}">
                <a16:creationId xmlns:a16="http://schemas.microsoft.com/office/drawing/2014/main" id="{542CD63B-0BE9-8FB5-ED1E-C47AE2370414}"/>
              </a:ext>
            </a:extLst>
          </p:cNvPr>
          <p:cNvSpPr/>
          <p:nvPr/>
        </p:nvSpPr>
        <p:spPr>
          <a:xfrm>
            <a:off x="10698480" y="548640"/>
            <a:ext cx="164592" cy="164592"/>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a:extLst>
              <a:ext uri="{FF2B5EF4-FFF2-40B4-BE49-F238E27FC236}">
                <a16:creationId xmlns:a16="http://schemas.microsoft.com/office/drawing/2014/main" id="{B9FC1056-E6F2-BD53-EF01-F42EF87F1ACB}"/>
              </a:ext>
            </a:extLst>
          </p:cNvPr>
          <p:cNvSpPr/>
          <p:nvPr/>
        </p:nvSpPr>
        <p:spPr>
          <a:xfrm>
            <a:off x="11384280" y="114300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a:extLst>
              <a:ext uri="{FF2B5EF4-FFF2-40B4-BE49-F238E27FC236}">
                <a16:creationId xmlns:a16="http://schemas.microsoft.com/office/drawing/2014/main" id="{D7EF7C5A-1460-A7FA-C2E3-DE1D2810CE51}"/>
              </a:ext>
            </a:extLst>
          </p:cNvPr>
          <p:cNvSpPr/>
          <p:nvPr/>
        </p:nvSpPr>
        <p:spPr>
          <a:xfrm>
            <a:off x="9875520" y="1828800"/>
            <a:ext cx="128016" cy="128016"/>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a:extLst>
              <a:ext uri="{FF2B5EF4-FFF2-40B4-BE49-F238E27FC236}">
                <a16:creationId xmlns:a16="http://schemas.microsoft.com/office/drawing/2014/main" id="{EFFB9ED3-A127-5152-587F-7B6FAE67C673}"/>
              </a:ext>
            </a:extLst>
          </p:cNvPr>
          <p:cNvSpPr/>
          <p:nvPr/>
        </p:nvSpPr>
        <p:spPr>
          <a:xfrm>
            <a:off x="182880" y="201168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a:extLst>
              <a:ext uri="{FF2B5EF4-FFF2-40B4-BE49-F238E27FC236}">
                <a16:creationId xmlns:a16="http://schemas.microsoft.com/office/drawing/2014/main" id="{30B1ABCD-C3EB-ECC6-1E85-25BBE9352B63}"/>
              </a:ext>
            </a:extLst>
          </p:cNvPr>
          <p:cNvSpPr txBox="1"/>
          <p:nvPr/>
        </p:nvSpPr>
        <p:spPr>
          <a:xfrm>
            <a:off x="457200" y="329561"/>
            <a:ext cx="10972800" cy="707886"/>
          </a:xfrm>
          <a:prstGeom prst="rect">
            <a:avLst/>
          </a:prstGeom>
          <a:noFill/>
        </p:spPr>
        <p:txBody>
          <a:bodyPr wrap="square">
            <a:spAutoFit/>
          </a:bodyPr>
          <a:lstStyle/>
          <a:p>
            <a:pPr algn="ctr">
              <a:defRPr sz="3000" b="1">
                <a:solidFill>
                  <a:srgbClr val="083F78"/>
                </a:solidFill>
                <a:latin typeface="Aptos Display"/>
              </a:defRPr>
            </a:pPr>
            <a:r>
              <a:rPr lang="en-US" sz="4000" dirty="0"/>
              <a:t>Grading Periods and Conferences</a:t>
            </a:r>
            <a:endParaRPr sz="4000" dirty="0"/>
          </a:p>
        </p:txBody>
      </p:sp>
      <p:sp>
        <p:nvSpPr>
          <p:cNvPr id="11" name="Isosceles Triangle 10">
            <a:extLst>
              <a:ext uri="{FF2B5EF4-FFF2-40B4-BE49-F238E27FC236}">
                <a16:creationId xmlns:a16="http://schemas.microsoft.com/office/drawing/2014/main" id="{3DAB88B2-33CC-6AAB-C97E-5551C1187ED6}"/>
              </a:ext>
            </a:extLst>
          </p:cNvPr>
          <p:cNvSpPr/>
          <p:nvPr/>
        </p:nvSpPr>
        <p:spPr>
          <a:xfrm rot="10800000">
            <a:off x="10744200" y="164592"/>
            <a:ext cx="685800" cy="594360"/>
          </a:xfrm>
          <a:prstGeom prst="triangle">
            <a:avLst/>
          </a:prstGeom>
          <a:solidFill>
            <a:srgbClr val="1485C4"/>
          </a:solidFill>
          <a:ln>
            <a:solidFill>
              <a:srgbClr val="083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a:extLst>
              <a:ext uri="{FF2B5EF4-FFF2-40B4-BE49-F238E27FC236}">
                <a16:creationId xmlns:a16="http://schemas.microsoft.com/office/drawing/2014/main" id="{FBA4BAE1-A6CB-8352-34D7-249FF8813883}"/>
              </a:ext>
            </a:extLst>
          </p:cNvPr>
          <p:cNvSpPr/>
          <p:nvPr/>
        </p:nvSpPr>
        <p:spPr>
          <a:xfrm>
            <a:off x="700887" y="1064502"/>
            <a:ext cx="10789920" cy="4709537"/>
          </a:xfrm>
          <a:prstGeom prst="roundRect">
            <a:avLst/>
          </a:prstGeom>
          <a:solidFill>
            <a:srgbClr val="FFFFFF"/>
          </a:solidFill>
          <a:ln w="19050">
            <a:solidFill>
              <a:srgbClr val="1485C4"/>
            </a:solidFill>
          </a:ln>
        </p:spPr>
        <p:style>
          <a:lnRef idx="1">
            <a:schemeClr val="accent1"/>
          </a:lnRef>
          <a:fillRef idx="3">
            <a:schemeClr val="accent1"/>
          </a:fillRef>
          <a:effectRef idx="2">
            <a:schemeClr val="accent1"/>
          </a:effectRef>
          <a:fontRef idx="minor">
            <a:schemeClr val="lt1"/>
          </a:fontRef>
        </p:style>
        <p:txBody>
          <a:bodyPr lIns="228600" tIns="164592" rIns="182880" rtlCol="0" anchor="ctr"/>
          <a:lstStyle/>
          <a:p>
            <a:pPr marR="0" lvl="0" algn="l" defTabSz="457200" rtl="0" eaLnBrk="1" fontAlgn="auto" latinLnBrk="0" hangingPunct="1">
              <a:lnSpc>
                <a:spcPct val="100000"/>
              </a:lnSpc>
              <a:spcBef>
                <a:spcPct val="20000"/>
              </a:spcBef>
              <a:spcAft>
                <a:spcPts val="600"/>
              </a:spcAft>
              <a:buClr>
                <a:srgbClr val="B15E28"/>
              </a:buClr>
              <a:buSzPct val="115000"/>
              <a:tabLst/>
              <a:defRPr/>
            </a:pPr>
            <a:endParaRPr kumimoji="0" lang="en-US" b="1" i="0" u="none" strike="noStrike" kern="1200" cap="none" spc="0" normalizeH="0" baseline="0" noProof="0" dirty="0">
              <a:ln>
                <a:noFill/>
              </a:ln>
              <a:solidFill>
                <a:prstClr val="black"/>
              </a:solidFill>
              <a:effectLst/>
              <a:uLnTx/>
              <a:uFillTx/>
              <a:latin typeface="Garamond" panose="02020404030301010803"/>
              <a:ea typeface="+mn-ea"/>
              <a:cs typeface="+mn-cs"/>
            </a:endParaRPr>
          </a:p>
          <a:p>
            <a:pPr marR="0" lvl="0" algn="l" defTabSz="457200" rtl="0" eaLnBrk="1" fontAlgn="auto" latinLnBrk="0" hangingPunct="1">
              <a:lnSpc>
                <a:spcPct val="100000"/>
              </a:lnSpc>
              <a:spcBef>
                <a:spcPct val="20000"/>
              </a:spcBef>
              <a:spcAft>
                <a:spcPts val="600"/>
              </a:spcAft>
              <a:buClr>
                <a:srgbClr val="B15E28"/>
              </a:buClr>
              <a:buSzPct val="115000"/>
              <a:tabLst/>
              <a:defRPr/>
            </a:pPr>
            <a:endParaRPr lang="en-US" b="1" dirty="0">
              <a:solidFill>
                <a:prstClr val="black"/>
              </a:solidFill>
              <a:latin typeface="Garamond" panose="02020404030301010803"/>
            </a:endParaRP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0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This year we will have (4) 9 week grading periods.  </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0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To help you understand how your child is doing, we hold 2 parent conference meetings each year. These meetings are held at the 1</a:t>
            </a:r>
            <a:r>
              <a:rPr kumimoji="0" lang="en-US" sz="2000" b="1" i="0" u="none" strike="noStrike" kern="1200" cap="none" spc="0" normalizeH="0" baseline="30000" noProof="0" dirty="0">
                <a:ln>
                  <a:noFill/>
                </a:ln>
                <a:solidFill>
                  <a:prstClr val="black">
                    <a:lumMod val="85000"/>
                    <a:lumOff val="15000"/>
                  </a:prstClr>
                </a:solidFill>
                <a:effectLst/>
                <a:uLnTx/>
                <a:uFillTx/>
                <a:latin typeface="Garamond" panose="02020404030301010803"/>
                <a:ea typeface="+mn-ea"/>
                <a:cs typeface="+mn-cs"/>
              </a:rPr>
              <a:t>st</a:t>
            </a:r>
            <a:r>
              <a:rPr kumimoji="0" lang="en-US" sz="20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 and 3</a:t>
            </a:r>
            <a:r>
              <a:rPr kumimoji="0" lang="en-US" sz="2000" b="1" i="0" u="none" strike="noStrike" kern="1200" cap="none" spc="0" normalizeH="0" baseline="30000" noProof="0" dirty="0">
                <a:ln>
                  <a:noFill/>
                </a:ln>
                <a:solidFill>
                  <a:prstClr val="black">
                    <a:lumMod val="85000"/>
                    <a:lumOff val="15000"/>
                  </a:prstClr>
                </a:solidFill>
                <a:effectLst/>
                <a:uLnTx/>
                <a:uFillTx/>
                <a:latin typeface="Garamond" panose="02020404030301010803"/>
                <a:ea typeface="+mn-ea"/>
                <a:cs typeface="+mn-cs"/>
              </a:rPr>
              <a:t>rd</a:t>
            </a:r>
            <a:r>
              <a:rPr kumimoji="0" lang="en-US" sz="20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 report card periods. Report cards are handed out at these meetings; they are not sent home.  </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0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For the second and final 9-week periods, report cards will be sent home and conferences will be held for families who request them.  </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0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All parents at MCS are asked to meet with their child’s teacher at least for those 2 conferences. </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0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In addition to the report cards/conferences, we send home interim reports to let you know how your child is progressing in school.  </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0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You can check your child’s grades in Skyward regularly to monitor your child’s progress.</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endParaRPr lang="en-US" b="1" dirty="0">
              <a:solidFill>
                <a:prstClr val="black"/>
              </a:solidFill>
              <a:latin typeface="Garamond" panose="02020404030301010803"/>
            </a:endParaRP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endParaRPr kumimoji="0" lang="en-US" b="1" i="0" u="none" strike="noStrike" kern="1200" cap="none" spc="0" normalizeH="0" baseline="0" noProof="0" dirty="0">
              <a:ln>
                <a:noFill/>
              </a:ln>
              <a:solidFill>
                <a:prstClr val="black"/>
              </a:solidFill>
              <a:effectLst/>
              <a:uLnTx/>
              <a:uFillTx/>
              <a:latin typeface="Garamond" panose="02020404030301010803"/>
              <a:ea typeface="+mn-ea"/>
              <a:cs typeface="+mn-cs"/>
            </a:endParaRP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endParaRPr kumimoji="0" lang="en-US" sz="2000" b="1"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887907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AF7FA"/>
        </a:solidFill>
        <a:effectLst/>
      </p:bgPr>
    </p:bg>
    <p:spTree>
      <p:nvGrpSpPr>
        <p:cNvPr id="1" name=""/>
        <p:cNvGrpSpPr/>
        <p:nvPr/>
      </p:nvGrpSpPr>
      <p:grpSpPr>
        <a:xfrm>
          <a:off x="0" y="0"/>
          <a:ext cx="0" cy="0"/>
          <a:chOff x="0" y="0"/>
          <a:chExt cx="0" cy="0"/>
        </a:xfrm>
      </p:grpSpPr>
      <p:sp>
        <p:nvSpPr>
          <p:cNvPr id="2" name="Rectangle 1"/>
          <p:cNvSpPr/>
          <p:nvPr/>
        </p:nvSpPr>
        <p:spPr>
          <a:xfrm>
            <a:off x="0" y="5440680"/>
            <a:ext cx="12191695" cy="1417320"/>
          </a:xfrm>
          <a:prstGeom prst="rect">
            <a:avLst/>
          </a:prstGeom>
          <a:solidFill>
            <a:srgbClr val="1485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5897880"/>
            <a:ext cx="12191695" cy="960120"/>
          </a:xfrm>
          <a:prstGeom prst="rect">
            <a:avLst/>
          </a:prstGeom>
          <a:solidFill>
            <a:srgbClr val="1FB5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457200" y="502920"/>
            <a:ext cx="201168" cy="20116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p:cNvSpPr/>
          <p:nvPr/>
        </p:nvSpPr>
        <p:spPr>
          <a:xfrm>
            <a:off x="1051560" y="1005840"/>
            <a:ext cx="109728" cy="10972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p:cNvSpPr/>
          <p:nvPr/>
        </p:nvSpPr>
        <p:spPr>
          <a:xfrm>
            <a:off x="10698480" y="548640"/>
            <a:ext cx="164592" cy="164592"/>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p:cNvSpPr/>
          <p:nvPr/>
        </p:nvSpPr>
        <p:spPr>
          <a:xfrm>
            <a:off x="11384280" y="114300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p:cNvSpPr/>
          <p:nvPr/>
        </p:nvSpPr>
        <p:spPr>
          <a:xfrm>
            <a:off x="9875520" y="1828800"/>
            <a:ext cx="128016" cy="128016"/>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p:cNvSpPr/>
          <p:nvPr/>
        </p:nvSpPr>
        <p:spPr>
          <a:xfrm>
            <a:off x="182880" y="201168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594360" y="320040"/>
            <a:ext cx="8961120" cy="731520"/>
          </a:xfrm>
          <a:prstGeom prst="rect">
            <a:avLst/>
          </a:prstGeom>
          <a:noFill/>
        </p:spPr>
        <p:txBody>
          <a:bodyPr wrap="none">
            <a:spAutoFit/>
          </a:bodyPr>
          <a:lstStyle/>
          <a:p>
            <a:pPr>
              <a:defRPr sz="3000" b="1">
                <a:solidFill>
                  <a:srgbClr val="083F78"/>
                </a:solidFill>
                <a:latin typeface="Aptos Display"/>
              </a:defRPr>
            </a:pPr>
            <a:r>
              <a:t>Welcome &amp; Meeting Goals</a:t>
            </a:r>
          </a:p>
        </p:txBody>
      </p:sp>
      <p:sp>
        <p:nvSpPr>
          <p:cNvPr id="11" name="Isosceles Triangle 10"/>
          <p:cNvSpPr/>
          <p:nvPr/>
        </p:nvSpPr>
        <p:spPr>
          <a:xfrm rot="10800000">
            <a:off x="10744200" y="164592"/>
            <a:ext cx="685800" cy="594360"/>
          </a:xfrm>
          <a:prstGeom prst="triangle">
            <a:avLst/>
          </a:prstGeom>
          <a:solidFill>
            <a:srgbClr val="1485C4"/>
          </a:solidFill>
          <a:ln>
            <a:solidFill>
              <a:srgbClr val="083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p:cNvSpPr/>
          <p:nvPr/>
        </p:nvSpPr>
        <p:spPr>
          <a:xfrm>
            <a:off x="640080" y="1234440"/>
            <a:ext cx="6583680" cy="4206240"/>
          </a:xfrm>
          <a:prstGeom prst="roundRect">
            <a:avLst/>
          </a:prstGeom>
          <a:solidFill>
            <a:srgbClr val="FFFFFF"/>
          </a:solidFill>
          <a:ln w="19050">
            <a:solidFill>
              <a:srgbClr val="1485C4"/>
            </a:solidFill>
          </a:ln>
        </p:spPr>
        <p:style>
          <a:lnRef idx="1">
            <a:schemeClr val="accent1"/>
          </a:lnRef>
          <a:fillRef idx="3">
            <a:schemeClr val="accent1"/>
          </a:fillRef>
          <a:effectRef idx="2">
            <a:schemeClr val="accent1"/>
          </a:effectRef>
          <a:fontRef idx="minor">
            <a:schemeClr val="lt1"/>
          </a:fontRef>
        </p:style>
        <p:txBody>
          <a:bodyPr lIns="228600" tIns="164592" rIns="182880" rtlCol="0" anchor="ctr"/>
          <a:lstStyle/>
          <a:p>
            <a:pPr algn="ctr">
              <a:defRPr sz="2000" b="1">
                <a:solidFill>
                  <a:srgbClr val="083F78"/>
                </a:solidFill>
                <a:latin typeface="Aptos Display"/>
              </a:defRPr>
            </a:pPr>
            <a:r>
              <a:rPr lang="en-US" sz="3200" dirty="0"/>
              <a:t>Purpose of tonight’s meeting:</a:t>
            </a:r>
          </a:p>
          <a:p>
            <a:pPr algn="ctr">
              <a:defRPr sz="2000" b="1">
                <a:solidFill>
                  <a:srgbClr val="083F78"/>
                </a:solidFill>
                <a:latin typeface="Aptos Display"/>
              </a:defRPr>
            </a:pPr>
            <a:endParaRPr dirty="0"/>
          </a:p>
          <a:p>
            <a:pPr>
              <a:spcAft>
                <a:spcPts val="800"/>
              </a:spcAft>
              <a:defRPr sz="1600">
                <a:solidFill>
                  <a:srgbClr val="223646"/>
                </a:solidFill>
                <a:latin typeface="Aptos"/>
              </a:defRPr>
            </a:pPr>
            <a:endParaRPr lang="en-US" dirty="0"/>
          </a:p>
          <a:p>
            <a:pPr>
              <a:spcAft>
                <a:spcPts val="800"/>
              </a:spcAft>
              <a:defRPr sz="1600">
                <a:solidFill>
                  <a:srgbClr val="223646"/>
                </a:solidFill>
                <a:latin typeface="Aptos"/>
              </a:defRPr>
            </a:pPr>
            <a:r>
              <a:rPr lang="en-US" sz="2400" b="1" dirty="0"/>
              <a:t>Federal guidelines require Title I schools to hold an Annual Meeting to explain and discuss Title I programs and requirements.</a:t>
            </a:r>
          </a:p>
          <a:p>
            <a:pPr>
              <a:spcAft>
                <a:spcPts val="800"/>
              </a:spcAft>
              <a:defRPr sz="1600">
                <a:solidFill>
                  <a:srgbClr val="223646"/>
                </a:solidFill>
                <a:latin typeface="Aptos"/>
              </a:defRPr>
            </a:pPr>
            <a:endParaRPr dirty="0"/>
          </a:p>
        </p:txBody>
      </p:sp>
      <p:pic>
        <p:nvPicPr>
          <p:cNvPr id="13" name="Picture 12" descr="a_bright_colorful_cheerful_cartoon_illustration.png"/>
          <p:cNvPicPr>
            <a:picLocks noChangeAspect="1"/>
          </p:cNvPicPr>
          <p:nvPr/>
        </p:nvPicPr>
        <p:blipFill>
          <a:blip r:embed="rId2"/>
          <a:stretch>
            <a:fillRect/>
          </a:stretch>
        </p:blipFill>
        <p:spPr>
          <a:xfrm>
            <a:off x="7863840" y="804672"/>
            <a:ext cx="3474720" cy="448056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AF7FA"/>
        </a:solidFill>
        <a:effectLst/>
      </p:bgPr>
    </p:bg>
    <p:spTree>
      <p:nvGrpSpPr>
        <p:cNvPr id="1" name="">
          <a:extLst>
            <a:ext uri="{FF2B5EF4-FFF2-40B4-BE49-F238E27FC236}">
              <a16:creationId xmlns:a16="http://schemas.microsoft.com/office/drawing/2014/main" id="{CEA3634A-C7F9-EF29-093D-F3D92278095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DE3AC24-3FBB-1CDC-C150-A1FC004969E4}"/>
              </a:ext>
            </a:extLst>
          </p:cNvPr>
          <p:cNvSpPr/>
          <p:nvPr/>
        </p:nvSpPr>
        <p:spPr>
          <a:xfrm>
            <a:off x="0" y="5440680"/>
            <a:ext cx="12191695" cy="1417320"/>
          </a:xfrm>
          <a:prstGeom prst="rect">
            <a:avLst/>
          </a:prstGeom>
          <a:solidFill>
            <a:srgbClr val="1485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9541939D-6A8E-9947-740F-59A7754372A0}"/>
              </a:ext>
            </a:extLst>
          </p:cNvPr>
          <p:cNvSpPr/>
          <p:nvPr/>
        </p:nvSpPr>
        <p:spPr>
          <a:xfrm>
            <a:off x="0" y="5897880"/>
            <a:ext cx="12191695" cy="960120"/>
          </a:xfrm>
          <a:prstGeom prst="rect">
            <a:avLst/>
          </a:prstGeom>
          <a:solidFill>
            <a:srgbClr val="1FB5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a:extLst>
              <a:ext uri="{FF2B5EF4-FFF2-40B4-BE49-F238E27FC236}">
                <a16:creationId xmlns:a16="http://schemas.microsoft.com/office/drawing/2014/main" id="{07DFEE4C-6488-05DE-BFB3-BD71651593B9}"/>
              </a:ext>
            </a:extLst>
          </p:cNvPr>
          <p:cNvSpPr/>
          <p:nvPr/>
        </p:nvSpPr>
        <p:spPr>
          <a:xfrm>
            <a:off x="457200" y="502920"/>
            <a:ext cx="201168" cy="20116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a:extLst>
              <a:ext uri="{FF2B5EF4-FFF2-40B4-BE49-F238E27FC236}">
                <a16:creationId xmlns:a16="http://schemas.microsoft.com/office/drawing/2014/main" id="{4A782312-AB88-1266-A642-38005DDD4186}"/>
              </a:ext>
            </a:extLst>
          </p:cNvPr>
          <p:cNvSpPr/>
          <p:nvPr/>
        </p:nvSpPr>
        <p:spPr>
          <a:xfrm>
            <a:off x="1051560" y="1005840"/>
            <a:ext cx="109728" cy="10972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a:extLst>
              <a:ext uri="{FF2B5EF4-FFF2-40B4-BE49-F238E27FC236}">
                <a16:creationId xmlns:a16="http://schemas.microsoft.com/office/drawing/2014/main" id="{4A856D82-1FB0-A088-AF43-6A36E560795D}"/>
              </a:ext>
            </a:extLst>
          </p:cNvPr>
          <p:cNvSpPr/>
          <p:nvPr/>
        </p:nvSpPr>
        <p:spPr>
          <a:xfrm>
            <a:off x="10698480" y="548640"/>
            <a:ext cx="164592" cy="164592"/>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a:extLst>
              <a:ext uri="{FF2B5EF4-FFF2-40B4-BE49-F238E27FC236}">
                <a16:creationId xmlns:a16="http://schemas.microsoft.com/office/drawing/2014/main" id="{43B96DA9-92C2-E5E0-9696-DD58260DB0AF}"/>
              </a:ext>
            </a:extLst>
          </p:cNvPr>
          <p:cNvSpPr/>
          <p:nvPr/>
        </p:nvSpPr>
        <p:spPr>
          <a:xfrm>
            <a:off x="11384280" y="114300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a:extLst>
              <a:ext uri="{FF2B5EF4-FFF2-40B4-BE49-F238E27FC236}">
                <a16:creationId xmlns:a16="http://schemas.microsoft.com/office/drawing/2014/main" id="{A799DE0C-B174-449F-98B0-CBCCBF33FEFF}"/>
              </a:ext>
            </a:extLst>
          </p:cNvPr>
          <p:cNvSpPr/>
          <p:nvPr/>
        </p:nvSpPr>
        <p:spPr>
          <a:xfrm>
            <a:off x="9875520" y="1828800"/>
            <a:ext cx="128016" cy="128016"/>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a:extLst>
              <a:ext uri="{FF2B5EF4-FFF2-40B4-BE49-F238E27FC236}">
                <a16:creationId xmlns:a16="http://schemas.microsoft.com/office/drawing/2014/main" id="{305986C7-014E-EE98-064F-09454E627CA0}"/>
              </a:ext>
            </a:extLst>
          </p:cNvPr>
          <p:cNvSpPr/>
          <p:nvPr/>
        </p:nvSpPr>
        <p:spPr>
          <a:xfrm>
            <a:off x="182880" y="201168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a:extLst>
              <a:ext uri="{FF2B5EF4-FFF2-40B4-BE49-F238E27FC236}">
                <a16:creationId xmlns:a16="http://schemas.microsoft.com/office/drawing/2014/main" id="{D77078F3-CC48-E336-BBBE-E80F714C0168}"/>
              </a:ext>
            </a:extLst>
          </p:cNvPr>
          <p:cNvSpPr txBox="1"/>
          <p:nvPr/>
        </p:nvSpPr>
        <p:spPr>
          <a:xfrm>
            <a:off x="457200" y="329561"/>
            <a:ext cx="10972800" cy="707886"/>
          </a:xfrm>
          <a:prstGeom prst="rect">
            <a:avLst/>
          </a:prstGeom>
          <a:noFill/>
        </p:spPr>
        <p:txBody>
          <a:bodyPr wrap="square">
            <a:spAutoFit/>
          </a:bodyPr>
          <a:lstStyle/>
          <a:p>
            <a:pPr algn="ctr">
              <a:defRPr sz="3000" b="1">
                <a:solidFill>
                  <a:srgbClr val="083F78"/>
                </a:solidFill>
                <a:latin typeface="Aptos Display"/>
              </a:defRPr>
            </a:pPr>
            <a:r>
              <a:rPr lang="en-US" sz="4000" dirty="0"/>
              <a:t>Parent Engagement</a:t>
            </a:r>
            <a:endParaRPr sz="4000" dirty="0"/>
          </a:p>
        </p:txBody>
      </p:sp>
      <p:sp>
        <p:nvSpPr>
          <p:cNvPr id="11" name="Isosceles Triangle 10">
            <a:extLst>
              <a:ext uri="{FF2B5EF4-FFF2-40B4-BE49-F238E27FC236}">
                <a16:creationId xmlns:a16="http://schemas.microsoft.com/office/drawing/2014/main" id="{7C4A61F1-12E1-FEB1-6DD4-0E79563AE7DB}"/>
              </a:ext>
            </a:extLst>
          </p:cNvPr>
          <p:cNvSpPr/>
          <p:nvPr/>
        </p:nvSpPr>
        <p:spPr>
          <a:xfrm rot="10800000">
            <a:off x="10744200" y="164592"/>
            <a:ext cx="685800" cy="594360"/>
          </a:xfrm>
          <a:prstGeom prst="triangle">
            <a:avLst/>
          </a:prstGeom>
          <a:solidFill>
            <a:srgbClr val="1485C4"/>
          </a:solidFill>
          <a:ln>
            <a:solidFill>
              <a:srgbClr val="083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a:extLst>
              <a:ext uri="{FF2B5EF4-FFF2-40B4-BE49-F238E27FC236}">
                <a16:creationId xmlns:a16="http://schemas.microsoft.com/office/drawing/2014/main" id="{496F4907-18C0-AC1A-EFD8-0B30E57FF172}"/>
              </a:ext>
            </a:extLst>
          </p:cNvPr>
          <p:cNvSpPr/>
          <p:nvPr/>
        </p:nvSpPr>
        <p:spPr>
          <a:xfrm>
            <a:off x="700887" y="1064502"/>
            <a:ext cx="10789920" cy="4709537"/>
          </a:xfrm>
          <a:prstGeom prst="roundRect">
            <a:avLst/>
          </a:prstGeom>
          <a:solidFill>
            <a:srgbClr val="FFFFFF"/>
          </a:solidFill>
          <a:ln w="19050">
            <a:solidFill>
              <a:srgbClr val="1485C4"/>
            </a:solidFill>
          </a:ln>
        </p:spPr>
        <p:style>
          <a:lnRef idx="1">
            <a:schemeClr val="accent1"/>
          </a:lnRef>
          <a:fillRef idx="3">
            <a:schemeClr val="accent1"/>
          </a:fillRef>
          <a:effectRef idx="2">
            <a:schemeClr val="accent1"/>
          </a:effectRef>
          <a:fontRef idx="minor">
            <a:schemeClr val="lt1"/>
          </a:fontRef>
        </p:style>
        <p:txBody>
          <a:bodyPr lIns="228600" tIns="164592" rIns="182880" rtlCol="0" anchor="ctr"/>
          <a:lstStyle/>
          <a:p>
            <a:pPr marR="0" lvl="0" algn="l" defTabSz="457200" rtl="0" eaLnBrk="1" fontAlgn="auto" latinLnBrk="0" hangingPunct="1">
              <a:lnSpc>
                <a:spcPct val="100000"/>
              </a:lnSpc>
              <a:spcBef>
                <a:spcPct val="20000"/>
              </a:spcBef>
              <a:spcAft>
                <a:spcPts val="600"/>
              </a:spcAft>
              <a:buClr>
                <a:srgbClr val="B15E28"/>
              </a:buClr>
              <a:buSzPct val="115000"/>
              <a:tabLst/>
              <a:defRPr/>
            </a:pPr>
            <a:endParaRPr kumimoji="0" lang="en-US" b="1" i="0" u="none" strike="noStrike" kern="1200" cap="none" spc="0" normalizeH="0" baseline="0" noProof="0" dirty="0">
              <a:ln>
                <a:noFill/>
              </a:ln>
              <a:solidFill>
                <a:prstClr val="black"/>
              </a:solidFill>
              <a:effectLst/>
              <a:uLnTx/>
              <a:uFillTx/>
              <a:latin typeface="Garamond" panose="02020404030301010803"/>
              <a:ea typeface="+mn-ea"/>
              <a:cs typeface="+mn-cs"/>
            </a:endParaRPr>
          </a:p>
          <a:p>
            <a:pPr marR="0" lvl="0" algn="l" defTabSz="457200" rtl="0" eaLnBrk="1" fontAlgn="auto" latinLnBrk="0" hangingPunct="1">
              <a:lnSpc>
                <a:spcPct val="100000"/>
              </a:lnSpc>
              <a:spcBef>
                <a:spcPct val="20000"/>
              </a:spcBef>
              <a:spcAft>
                <a:spcPts val="600"/>
              </a:spcAft>
              <a:buClr>
                <a:srgbClr val="B15E28"/>
              </a:buClr>
              <a:buSzPct val="115000"/>
              <a:tabLst/>
              <a:defRPr/>
            </a:pPr>
            <a:endParaRPr lang="en-US" b="1" dirty="0">
              <a:solidFill>
                <a:prstClr val="black"/>
              </a:solidFill>
              <a:latin typeface="Garamond" panose="02020404030301010803"/>
            </a:endParaRPr>
          </a:p>
          <a:p>
            <a:pPr marL="0" marR="0" lvl="0" indent="0" algn="l" defTabSz="457200" rtl="0" eaLnBrk="1" fontAlgn="auto" latinLnBrk="0" hangingPunct="1">
              <a:lnSpc>
                <a:spcPct val="100000"/>
              </a:lnSpc>
              <a:spcBef>
                <a:spcPct val="20000"/>
              </a:spcBef>
              <a:spcAft>
                <a:spcPts val="600"/>
              </a:spcAft>
              <a:buClr>
                <a:srgbClr val="B15E28"/>
              </a:buClr>
              <a:buSzPct val="115000"/>
              <a:buFont typeface="Arial"/>
              <a:buNone/>
              <a:tabLst/>
              <a:defRPr/>
            </a:pPr>
            <a:r>
              <a:rPr kumimoji="0" lang="en-US"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Research shows that no matter the socio-economic status, when parents are engaged, students are more likely to:</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attend school regularly</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earn better grades </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obtain better test scores</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be promoted to the next grade</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adapt to change</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have better social skills</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graduate</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continue their education</a:t>
            </a:r>
            <a:r>
              <a:rPr kumimoji="0" lang="en-US" b="0"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	</a:t>
            </a:r>
            <a:endParaRPr lang="en-US" b="1" dirty="0">
              <a:solidFill>
                <a:prstClr val="black"/>
              </a:solidFill>
              <a:latin typeface="Garamond" panose="02020404030301010803"/>
            </a:endParaRP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endParaRPr kumimoji="0" lang="en-US" b="1" i="0" u="none" strike="noStrike" kern="1200" cap="none" spc="0" normalizeH="0" baseline="0" noProof="0" dirty="0">
              <a:ln>
                <a:noFill/>
              </a:ln>
              <a:solidFill>
                <a:prstClr val="black"/>
              </a:solidFill>
              <a:effectLst/>
              <a:uLnTx/>
              <a:uFillTx/>
              <a:latin typeface="Garamond" panose="02020404030301010803"/>
              <a:ea typeface="+mn-ea"/>
              <a:cs typeface="+mn-cs"/>
            </a:endParaRP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endParaRPr kumimoji="0" lang="en-US" sz="2000" b="1"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pic>
        <p:nvPicPr>
          <p:cNvPr id="13" name="Picture 6" descr="http://archives.gadoe.org/images/parent_collage.jpg">
            <a:extLst>
              <a:ext uri="{FF2B5EF4-FFF2-40B4-BE49-F238E27FC236}">
                <a16:creationId xmlns:a16="http://schemas.microsoft.com/office/drawing/2014/main" id="{96B1819B-95C0-4C1D-1C64-21388E7EA4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5459" y="2321953"/>
            <a:ext cx="3270861" cy="275359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4220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AF7FA"/>
        </a:solidFill>
        <a:effectLst/>
      </p:bgPr>
    </p:bg>
    <p:spTree>
      <p:nvGrpSpPr>
        <p:cNvPr id="1" name=""/>
        <p:cNvGrpSpPr/>
        <p:nvPr/>
      </p:nvGrpSpPr>
      <p:grpSpPr>
        <a:xfrm>
          <a:off x="0" y="0"/>
          <a:ext cx="0" cy="0"/>
          <a:chOff x="0" y="0"/>
          <a:chExt cx="0" cy="0"/>
        </a:xfrm>
      </p:grpSpPr>
      <p:sp>
        <p:nvSpPr>
          <p:cNvPr id="2" name="Rectangle 1"/>
          <p:cNvSpPr/>
          <p:nvPr/>
        </p:nvSpPr>
        <p:spPr>
          <a:xfrm>
            <a:off x="0" y="5440680"/>
            <a:ext cx="12191695" cy="1417320"/>
          </a:xfrm>
          <a:prstGeom prst="rect">
            <a:avLst/>
          </a:prstGeom>
          <a:solidFill>
            <a:srgbClr val="1485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5897880"/>
            <a:ext cx="12191695" cy="960120"/>
          </a:xfrm>
          <a:prstGeom prst="rect">
            <a:avLst/>
          </a:prstGeom>
          <a:solidFill>
            <a:srgbClr val="1FB5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457200" y="502920"/>
            <a:ext cx="201168" cy="20116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p:cNvSpPr/>
          <p:nvPr/>
        </p:nvSpPr>
        <p:spPr>
          <a:xfrm>
            <a:off x="1051560" y="1005840"/>
            <a:ext cx="109728" cy="10972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p:cNvSpPr/>
          <p:nvPr/>
        </p:nvSpPr>
        <p:spPr>
          <a:xfrm>
            <a:off x="10698480" y="548640"/>
            <a:ext cx="164592" cy="164592"/>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p:cNvSpPr/>
          <p:nvPr/>
        </p:nvSpPr>
        <p:spPr>
          <a:xfrm>
            <a:off x="11384280" y="114300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p:cNvSpPr/>
          <p:nvPr/>
        </p:nvSpPr>
        <p:spPr>
          <a:xfrm>
            <a:off x="9875520" y="1828800"/>
            <a:ext cx="128016" cy="128016"/>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p:cNvSpPr/>
          <p:nvPr/>
        </p:nvSpPr>
        <p:spPr>
          <a:xfrm>
            <a:off x="182880" y="201168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3131820" y="287030"/>
            <a:ext cx="5719579" cy="523220"/>
          </a:xfrm>
          <a:prstGeom prst="rect">
            <a:avLst/>
          </a:prstGeom>
          <a:noFill/>
        </p:spPr>
        <p:txBody>
          <a:bodyPr wrap="none">
            <a:spAutoFit/>
          </a:bodyPr>
          <a:lstStyle/>
          <a:p>
            <a:pPr>
              <a:defRPr sz="3000" b="1">
                <a:solidFill>
                  <a:srgbClr val="083F78"/>
                </a:solidFill>
                <a:latin typeface="Aptos Display"/>
              </a:defRPr>
            </a:pPr>
            <a:r>
              <a:rPr lang="en-US" sz="2800" b="1" dirty="0"/>
              <a:t>Some Ways You Can Help Your Child</a:t>
            </a:r>
            <a:endParaRPr dirty="0"/>
          </a:p>
        </p:txBody>
      </p:sp>
      <p:sp>
        <p:nvSpPr>
          <p:cNvPr id="11" name="Isosceles Triangle 10"/>
          <p:cNvSpPr/>
          <p:nvPr/>
        </p:nvSpPr>
        <p:spPr>
          <a:xfrm rot="10800000">
            <a:off x="10744200" y="164592"/>
            <a:ext cx="685800" cy="594360"/>
          </a:xfrm>
          <a:prstGeom prst="triangle">
            <a:avLst/>
          </a:prstGeom>
          <a:solidFill>
            <a:srgbClr val="1485C4"/>
          </a:solidFill>
          <a:ln>
            <a:solidFill>
              <a:srgbClr val="083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p:cNvSpPr/>
          <p:nvPr/>
        </p:nvSpPr>
        <p:spPr>
          <a:xfrm>
            <a:off x="594360" y="1234440"/>
            <a:ext cx="5074920" cy="2065477"/>
          </a:xfrm>
          <a:prstGeom prst="roundRect">
            <a:avLst/>
          </a:prstGeom>
          <a:solidFill>
            <a:srgbClr val="FFFFFF"/>
          </a:solidFill>
          <a:ln w="19050">
            <a:solidFill>
              <a:srgbClr val="1FB5B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822960" y="1378621"/>
            <a:ext cx="4625733" cy="2200602"/>
          </a:xfrm>
          <a:prstGeom prst="rect">
            <a:avLst/>
          </a:prstGeom>
          <a:noFill/>
        </p:spPr>
        <p:txBody>
          <a:bodyPr wrap="square">
            <a:spAutoFit/>
          </a:bodyPr>
          <a:lstStyle/>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14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Share a love of learning </a:t>
            </a:r>
          </a:p>
          <a:p>
            <a:pPr marL="285750" marR="0" lvl="0" indent="-285750" algn="l" defTabSz="457200" rtl="0" eaLnBrk="1" fontAlgn="base" latinLnBrk="0" hangingPunct="1">
              <a:lnSpc>
                <a:spcPct val="100000"/>
              </a:lnSpc>
              <a:spcBef>
                <a:spcPct val="20000"/>
              </a:spcBef>
              <a:spcAft>
                <a:spcPts val="600"/>
              </a:spcAft>
              <a:buClr>
                <a:srgbClr val="B15E28"/>
              </a:buClr>
              <a:buSzPct val="115000"/>
              <a:buFont typeface="Arial"/>
              <a:buChar char="•"/>
              <a:tabLst/>
              <a:defRPr/>
            </a:pPr>
            <a:r>
              <a:rPr kumimoji="0" lang="en-US" sz="14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Read to your child and ask your child to read to you </a:t>
            </a:r>
          </a:p>
          <a:p>
            <a:pPr marL="285750" marR="0" lvl="0" indent="-285750" algn="l" defTabSz="457200" rtl="0" eaLnBrk="1" fontAlgn="base" latinLnBrk="0" hangingPunct="1">
              <a:lnSpc>
                <a:spcPct val="100000"/>
              </a:lnSpc>
              <a:spcBef>
                <a:spcPct val="20000"/>
              </a:spcBef>
              <a:spcAft>
                <a:spcPts val="600"/>
              </a:spcAft>
              <a:buClr>
                <a:srgbClr val="B15E28"/>
              </a:buClr>
              <a:buSzPct val="115000"/>
              <a:buFont typeface="Arial"/>
              <a:buChar char="•"/>
              <a:tabLst/>
              <a:defRPr/>
            </a:pPr>
            <a:r>
              <a:rPr kumimoji="0" lang="en-US" sz="14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Limit TV and video game time </a:t>
            </a:r>
          </a:p>
          <a:p>
            <a:pPr marL="285750" marR="0" lvl="0" indent="-285750" algn="l" defTabSz="457200" rtl="0" eaLnBrk="1" fontAlgn="base" latinLnBrk="0" hangingPunct="1">
              <a:lnSpc>
                <a:spcPct val="100000"/>
              </a:lnSpc>
              <a:spcBef>
                <a:spcPct val="20000"/>
              </a:spcBef>
              <a:spcAft>
                <a:spcPts val="600"/>
              </a:spcAft>
              <a:buClr>
                <a:srgbClr val="B15E28"/>
              </a:buClr>
              <a:buSzPct val="115000"/>
              <a:buFont typeface="Arial"/>
              <a:buChar char="•"/>
              <a:tabLst/>
              <a:defRPr/>
            </a:pPr>
            <a:r>
              <a:rPr kumimoji="0" lang="en-US" sz="14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Support your child’s teacher by not talking negatively about them in front of your child</a:t>
            </a:r>
          </a:p>
          <a:p>
            <a:pPr marL="285750" marR="0" lvl="0" indent="-285750" algn="l" defTabSz="457200" rtl="0" eaLnBrk="1" fontAlgn="base" latinLnBrk="0" hangingPunct="1">
              <a:lnSpc>
                <a:spcPct val="100000"/>
              </a:lnSpc>
              <a:spcBef>
                <a:spcPct val="20000"/>
              </a:spcBef>
              <a:spcAft>
                <a:spcPts val="600"/>
              </a:spcAft>
              <a:buClr>
                <a:srgbClr val="B15E28"/>
              </a:buClr>
              <a:buSzPct val="115000"/>
              <a:buFont typeface="Arial"/>
              <a:buChar char="•"/>
              <a:tabLst/>
              <a:defRPr/>
            </a:pPr>
            <a:r>
              <a:rPr kumimoji="0" lang="en-US" sz="14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Praise their efforts </a:t>
            </a:r>
          </a:p>
          <a:p>
            <a:pPr marL="285750" marR="0" lvl="0" indent="-285750" algn="l" defTabSz="457200" rtl="0" eaLnBrk="1" fontAlgn="base" latinLnBrk="0" hangingPunct="1">
              <a:lnSpc>
                <a:spcPct val="100000"/>
              </a:lnSpc>
              <a:spcBef>
                <a:spcPct val="20000"/>
              </a:spcBef>
              <a:spcAft>
                <a:spcPts val="600"/>
              </a:spcAft>
              <a:buClr>
                <a:srgbClr val="B15E28"/>
              </a:buClr>
              <a:buSzPct val="115000"/>
              <a:buFont typeface="Arial"/>
              <a:buChar char="•"/>
              <a:tabLst/>
              <a:defRPr/>
            </a:pPr>
            <a:endParaRPr kumimoji="0" lang="en-US" sz="14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endParaRPr>
          </a:p>
        </p:txBody>
      </p:sp>
      <p:sp>
        <p:nvSpPr>
          <p:cNvPr id="14" name="Rounded Rectangle 13"/>
          <p:cNvSpPr/>
          <p:nvPr/>
        </p:nvSpPr>
        <p:spPr>
          <a:xfrm>
            <a:off x="6217920" y="1234440"/>
            <a:ext cx="5074920" cy="2057399"/>
          </a:xfrm>
          <a:prstGeom prst="roundRect">
            <a:avLst/>
          </a:prstGeom>
          <a:solidFill>
            <a:srgbClr val="FFFFFF"/>
          </a:solidFill>
          <a:ln w="19050">
            <a:solidFill>
              <a:srgbClr val="1FB5B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6311572" y="1239861"/>
            <a:ext cx="4432627" cy="1625060"/>
          </a:xfrm>
          <a:prstGeom prst="rect">
            <a:avLst/>
          </a:prstGeom>
          <a:noFill/>
        </p:spPr>
        <p:txBody>
          <a:bodyPr wrap="square">
            <a:spAutoFit/>
          </a:bodyPr>
          <a:lstStyle/>
          <a:p>
            <a:pPr marL="285750" marR="0" lvl="0" indent="-285750" algn="l" defTabSz="457200" rtl="0" eaLnBrk="1" fontAlgn="base" latinLnBrk="0" hangingPunct="1">
              <a:lnSpc>
                <a:spcPct val="100000"/>
              </a:lnSpc>
              <a:spcBef>
                <a:spcPct val="20000"/>
              </a:spcBef>
              <a:spcAft>
                <a:spcPts val="600"/>
              </a:spcAft>
              <a:buClr>
                <a:srgbClr val="B15E28"/>
              </a:buClr>
              <a:buSzPct val="115000"/>
              <a:buFont typeface="Arial"/>
              <a:buChar char="•"/>
              <a:tabLst/>
              <a:defRPr/>
            </a:pPr>
            <a:r>
              <a:rPr kumimoji="0" lang="en-US" sz="14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Take advantage of the books and materials at the public library and our school library </a:t>
            </a:r>
          </a:p>
          <a:p>
            <a:pPr marL="285750" marR="0" lvl="0" indent="-285750" algn="l" defTabSz="457200" rtl="0" eaLnBrk="1" fontAlgn="base" latinLnBrk="0" hangingPunct="1">
              <a:lnSpc>
                <a:spcPct val="100000"/>
              </a:lnSpc>
              <a:spcBef>
                <a:spcPct val="20000"/>
              </a:spcBef>
              <a:spcAft>
                <a:spcPts val="600"/>
              </a:spcAft>
              <a:buClr>
                <a:srgbClr val="B15E28"/>
              </a:buClr>
              <a:buSzPct val="115000"/>
              <a:buFont typeface="Arial"/>
              <a:buChar char="•"/>
              <a:tabLst/>
              <a:defRPr/>
            </a:pPr>
            <a:r>
              <a:rPr kumimoji="0" lang="en-US" sz="14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Show interest in your child’s school day- ask questions, ask to see homework, check their daily folders </a:t>
            </a:r>
          </a:p>
          <a:p>
            <a:pPr marL="285750" marR="0" lvl="0" indent="-285750" algn="l" defTabSz="457200" rtl="0" eaLnBrk="1" fontAlgn="base" latinLnBrk="0" hangingPunct="1">
              <a:lnSpc>
                <a:spcPct val="100000"/>
              </a:lnSpc>
              <a:spcBef>
                <a:spcPct val="20000"/>
              </a:spcBef>
              <a:spcAft>
                <a:spcPts val="600"/>
              </a:spcAft>
              <a:buClr>
                <a:srgbClr val="B15E28"/>
              </a:buClr>
              <a:buSzPct val="115000"/>
              <a:buFont typeface="Arial"/>
              <a:buChar char="•"/>
              <a:tabLst/>
              <a:defRPr/>
            </a:pPr>
            <a:r>
              <a:rPr kumimoji="0" lang="en-US" sz="14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Encourage good study habits </a:t>
            </a:r>
          </a:p>
        </p:txBody>
      </p:sp>
      <p:sp>
        <p:nvSpPr>
          <p:cNvPr id="16" name="Rounded Rectangle 15"/>
          <p:cNvSpPr/>
          <p:nvPr/>
        </p:nvSpPr>
        <p:spPr>
          <a:xfrm>
            <a:off x="594360" y="3418550"/>
            <a:ext cx="5074920" cy="1939834"/>
          </a:xfrm>
          <a:prstGeom prst="roundRect">
            <a:avLst/>
          </a:prstGeom>
          <a:solidFill>
            <a:srgbClr val="FFFFFF"/>
          </a:solidFill>
          <a:ln w="19050">
            <a:solidFill>
              <a:srgbClr val="1FB5B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822959" y="3570079"/>
            <a:ext cx="4625733" cy="1600438"/>
          </a:xfrm>
          <a:prstGeom prst="rect">
            <a:avLst/>
          </a:prstGeom>
          <a:noFill/>
        </p:spPr>
        <p:txBody>
          <a:bodyPr wrap="square">
            <a:spAutoFit/>
          </a:bodyPr>
          <a:lstStyle/>
          <a:p>
            <a:pPr marL="285750" marR="0" lvl="0" indent="-285750" algn="l" defTabSz="457200" rtl="0" eaLnBrk="1" fontAlgn="base" latinLnBrk="0" hangingPunct="1">
              <a:lnSpc>
                <a:spcPct val="100000"/>
              </a:lnSpc>
              <a:spcBef>
                <a:spcPct val="20000"/>
              </a:spcBef>
              <a:spcAft>
                <a:spcPts val="600"/>
              </a:spcAft>
              <a:buClr>
                <a:srgbClr val="B15E28"/>
              </a:buClr>
              <a:buSzPct val="115000"/>
              <a:buFont typeface="Arial"/>
              <a:buChar char="•"/>
              <a:tabLst/>
              <a:defRPr/>
            </a:pPr>
            <a:r>
              <a:rPr kumimoji="0" lang="en-US" sz="14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Regular on-time attendance is important. Your child needs to be in school on time to get the most out of school. Attendance letters will be sent home every 20 days for students whose attendance rate has dropped below 80%. Follow-up meetings will be held with parents whose children continue to have excessive absences. </a:t>
            </a:r>
          </a:p>
        </p:txBody>
      </p:sp>
      <p:sp>
        <p:nvSpPr>
          <p:cNvPr id="18" name="Rounded Rectangle 17"/>
          <p:cNvSpPr/>
          <p:nvPr/>
        </p:nvSpPr>
        <p:spPr>
          <a:xfrm>
            <a:off x="6217920" y="3410713"/>
            <a:ext cx="5074920" cy="1978669"/>
          </a:xfrm>
          <a:prstGeom prst="roundRect">
            <a:avLst/>
          </a:prstGeom>
          <a:solidFill>
            <a:srgbClr val="FFFFFF"/>
          </a:solidFill>
          <a:ln w="19050">
            <a:solidFill>
              <a:srgbClr val="1FB5B1"/>
            </a:solidFill>
          </a:ln>
        </p:spPr>
        <p:style>
          <a:lnRef idx="1">
            <a:schemeClr val="accent1"/>
          </a:lnRef>
          <a:fillRef idx="3">
            <a:schemeClr val="accent1"/>
          </a:fillRef>
          <a:effectRef idx="2">
            <a:schemeClr val="accent1"/>
          </a:effectRef>
          <a:fontRef idx="minor">
            <a:schemeClr val="lt1"/>
          </a:fontRef>
        </p:style>
        <p:txBody>
          <a:bodyPr rtlCol="0" anchor="ctr"/>
          <a:lstStyle/>
          <a:p>
            <a:pPr marL="285750" marR="0" lvl="0" indent="-285750" algn="l" defTabSz="457200" rtl="0" eaLnBrk="1" fontAlgn="base" latinLnBrk="0" hangingPunct="1">
              <a:lnSpc>
                <a:spcPct val="100000"/>
              </a:lnSpc>
              <a:spcBef>
                <a:spcPct val="20000"/>
              </a:spcBef>
              <a:spcAft>
                <a:spcPts val="600"/>
              </a:spcAft>
              <a:buClr>
                <a:srgbClr val="B15E28"/>
              </a:buClr>
              <a:buSzPct val="115000"/>
              <a:buFont typeface="Arial"/>
              <a:buChar char="•"/>
              <a:tabLst/>
              <a:defRPr/>
            </a:pPr>
            <a:r>
              <a:rPr kumimoji="0" lang="en-US" sz="14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If your child wears glasses, make sure they have them. If you need help getting or replacing glasses, please contact the school. Your child can’t learn if they cannot see correctly. </a:t>
            </a:r>
          </a:p>
          <a:p>
            <a:pPr marL="285750" marR="0" lvl="0" indent="-285750" algn="l" defTabSz="457200" rtl="0" eaLnBrk="1" fontAlgn="base" latinLnBrk="0" hangingPunct="1">
              <a:lnSpc>
                <a:spcPct val="100000"/>
              </a:lnSpc>
              <a:spcBef>
                <a:spcPct val="20000"/>
              </a:spcBef>
              <a:spcAft>
                <a:spcPts val="600"/>
              </a:spcAft>
              <a:buClr>
                <a:srgbClr val="B15E28"/>
              </a:buClr>
              <a:buSzPct val="115000"/>
              <a:buFont typeface="Arial"/>
              <a:buChar char="•"/>
              <a:tabLst/>
              <a:defRPr/>
            </a:pPr>
            <a:r>
              <a:rPr kumimoji="0" lang="en-US" sz="14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Become knowledgeable about the Sunshine State Standards and what your child needs to know </a:t>
            </a:r>
          </a:p>
          <a:p>
            <a:pPr marL="285750" marR="0" lvl="0" indent="-285750" algn="l" defTabSz="457200" rtl="0" eaLnBrk="1" fontAlgn="base" latinLnBrk="0" hangingPunct="1">
              <a:lnSpc>
                <a:spcPct val="100000"/>
              </a:lnSpc>
              <a:spcBef>
                <a:spcPct val="20000"/>
              </a:spcBef>
              <a:spcAft>
                <a:spcPts val="600"/>
              </a:spcAft>
              <a:buClr>
                <a:srgbClr val="B15E28"/>
              </a:buClr>
              <a:buSzPct val="115000"/>
              <a:buFont typeface="Arial"/>
              <a:buChar char="•"/>
              <a:tabLst/>
              <a:defRPr/>
            </a:pPr>
            <a:endParaRPr kumimoji="0" lang="en-US" sz="14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AF7FA"/>
        </a:solidFill>
        <a:effectLst/>
      </p:bgPr>
    </p:bg>
    <p:spTree>
      <p:nvGrpSpPr>
        <p:cNvPr id="1" name=""/>
        <p:cNvGrpSpPr/>
        <p:nvPr/>
      </p:nvGrpSpPr>
      <p:grpSpPr>
        <a:xfrm>
          <a:off x="0" y="0"/>
          <a:ext cx="0" cy="0"/>
          <a:chOff x="0" y="0"/>
          <a:chExt cx="0" cy="0"/>
        </a:xfrm>
      </p:grpSpPr>
      <p:sp>
        <p:nvSpPr>
          <p:cNvPr id="2" name="Rectangle 1"/>
          <p:cNvSpPr/>
          <p:nvPr/>
        </p:nvSpPr>
        <p:spPr>
          <a:xfrm>
            <a:off x="0" y="5440680"/>
            <a:ext cx="12191695" cy="1417320"/>
          </a:xfrm>
          <a:prstGeom prst="rect">
            <a:avLst/>
          </a:prstGeom>
          <a:solidFill>
            <a:srgbClr val="1485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5897880"/>
            <a:ext cx="12191695" cy="960120"/>
          </a:xfrm>
          <a:prstGeom prst="rect">
            <a:avLst/>
          </a:prstGeom>
          <a:solidFill>
            <a:srgbClr val="1FB5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457200" y="502920"/>
            <a:ext cx="201168" cy="20116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p:cNvSpPr/>
          <p:nvPr/>
        </p:nvSpPr>
        <p:spPr>
          <a:xfrm>
            <a:off x="1051560" y="1005840"/>
            <a:ext cx="109728" cy="10972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p:cNvSpPr/>
          <p:nvPr/>
        </p:nvSpPr>
        <p:spPr>
          <a:xfrm>
            <a:off x="10698480" y="548640"/>
            <a:ext cx="164592" cy="164592"/>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p:cNvSpPr/>
          <p:nvPr/>
        </p:nvSpPr>
        <p:spPr>
          <a:xfrm>
            <a:off x="11384280" y="114300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p:cNvSpPr/>
          <p:nvPr/>
        </p:nvSpPr>
        <p:spPr>
          <a:xfrm>
            <a:off x="9875520" y="1828800"/>
            <a:ext cx="128016" cy="128016"/>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p:cNvSpPr/>
          <p:nvPr/>
        </p:nvSpPr>
        <p:spPr>
          <a:xfrm>
            <a:off x="182880" y="201168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2532888" y="238518"/>
            <a:ext cx="6109749" cy="707886"/>
          </a:xfrm>
          <a:prstGeom prst="rect">
            <a:avLst/>
          </a:prstGeom>
          <a:noFill/>
        </p:spPr>
        <p:txBody>
          <a:bodyPr wrap="none">
            <a:spAutoFit/>
          </a:bodyPr>
          <a:lstStyle/>
          <a:p>
            <a:pPr>
              <a:defRPr sz="3000" b="1">
                <a:solidFill>
                  <a:srgbClr val="083F78"/>
                </a:solidFill>
                <a:latin typeface="Aptos Display"/>
              </a:defRPr>
            </a:pPr>
            <a:r>
              <a:rPr kumimoji="0" lang="en-US" sz="4000" b="1" i="0" u="none" strike="noStrike" kern="1200" cap="none" spc="0" normalizeH="0" baseline="0" noProof="0" dirty="0">
                <a:ln w="3175" cmpd="sng">
                  <a:noFill/>
                </a:ln>
                <a:solidFill>
                  <a:schemeClr val="accent1">
                    <a:lumMod val="75000"/>
                  </a:schemeClr>
                </a:solidFill>
                <a:effectLst/>
                <a:uLnTx/>
                <a:uFillTx/>
                <a:latin typeface="Garamond" panose="02020404030301010803"/>
                <a:ea typeface="+mj-ea"/>
                <a:cs typeface="+mj-cs"/>
              </a:rPr>
              <a:t>Academic Parent Trainings</a:t>
            </a:r>
            <a:endParaRPr dirty="0">
              <a:solidFill>
                <a:schemeClr val="accent1">
                  <a:lumMod val="75000"/>
                </a:schemeClr>
              </a:solidFill>
            </a:endParaRPr>
          </a:p>
        </p:txBody>
      </p:sp>
      <p:sp>
        <p:nvSpPr>
          <p:cNvPr id="11" name="Isosceles Triangle 10"/>
          <p:cNvSpPr/>
          <p:nvPr/>
        </p:nvSpPr>
        <p:spPr>
          <a:xfrm rot="10800000">
            <a:off x="10744200" y="164592"/>
            <a:ext cx="685800" cy="594360"/>
          </a:xfrm>
          <a:prstGeom prst="triangle">
            <a:avLst/>
          </a:prstGeom>
          <a:solidFill>
            <a:srgbClr val="1485C4"/>
          </a:solidFill>
          <a:ln>
            <a:solidFill>
              <a:srgbClr val="083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p:cNvSpPr/>
          <p:nvPr/>
        </p:nvSpPr>
        <p:spPr>
          <a:xfrm>
            <a:off x="640080" y="1188720"/>
            <a:ext cx="10789920" cy="4572000"/>
          </a:xfrm>
          <a:prstGeom prst="roundRect">
            <a:avLst/>
          </a:prstGeom>
          <a:solidFill>
            <a:srgbClr val="FFFFFF"/>
          </a:solidFill>
          <a:ln w="19050">
            <a:solidFill>
              <a:srgbClr val="1485C4"/>
            </a:solidFill>
          </a:ln>
        </p:spPr>
        <p:style>
          <a:lnRef idx="1">
            <a:schemeClr val="accent1"/>
          </a:lnRef>
          <a:fillRef idx="3">
            <a:schemeClr val="accent1"/>
          </a:fillRef>
          <a:effectRef idx="2">
            <a:schemeClr val="accent1"/>
          </a:effectRef>
          <a:fontRef idx="minor">
            <a:schemeClr val="lt1"/>
          </a:fontRef>
        </p:style>
        <p:txBody>
          <a:bodyPr lIns="228600" tIns="164592" rIns="182880" rtlCol="0" anchor="ctr"/>
          <a:lstStyle/>
          <a:p>
            <a:pPr marL="0" marR="0" lvl="0" indent="0" algn="l" defTabSz="457200" rtl="0" eaLnBrk="1" fontAlgn="auto" latinLnBrk="0" hangingPunct="1">
              <a:lnSpc>
                <a:spcPct val="100000"/>
              </a:lnSpc>
              <a:spcBef>
                <a:spcPct val="20000"/>
              </a:spcBef>
              <a:spcAft>
                <a:spcPts val="600"/>
              </a:spcAft>
              <a:buClr>
                <a:srgbClr val="B15E28"/>
              </a:buClr>
              <a:buSzPct val="115000"/>
              <a:buFont typeface="Arial"/>
              <a:buNone/>
              <a:tabLst/>
              <a:defRPr/>
            </a:pPr>
            <a:r>
              <a:rPr kumimoji="0" lang="en-US" sz="18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In compliance with the Parent and Family Engagement Plan, we would like to invite you to attend our upcoming parent trainings:  </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1800" b="1" i="0" u="none" strike="noStrike" kern="1200" cap="none" spc="0" normalizeH="0" baseline="0" noProof="0" dirty="0">
                <a:ln>
                  <a:noFill/>
                </a:ln>
                <a:solidFill>
                  <a:prstClr val="black"/>
                </a:solidFill>
                <a:effectLst/>
                <a:uLnTx/>
                <a:uFillTx/>
                <a:latin typeface="Garamond" panose="02020404030301010803"/>
                <a:ea typeface="+mn-ea"/>
                <a:cs typeface="+mn-cs"/>
              </a:rPr>
              <a:t>Dr. Seuss Literacy Night!</a:t>
            </a:r>
          </a:p>
          <a:p>
            <a:pPr marL="396875" marR="0" lvl="0" indent="-396875" algn="l" defTabSz="457200" rtl="0" eaLnBrk="1" fontAlgn="auto" latinLnBrk="0" hangingPunct="1">
              <a:lnSpc>
                <a:spcPct val="100000"/>
              </a:lnSpc>
              <a:spcBef>
                <a:spcPct val="20000"/>
              </a:spcBef>
              <a:spcAft>
                <a:spcPts val="600"/>
              </a:spcAft>
              <a:buClr>
                <a:srgbClr val="B15E28"/>
              </a:buClr>
              <a:buSzPct val="115000"/>
              <a:buFont typeface="Arial"/>
              <a:buNone/>
              <a:tabLst/>
              <a:defRPr/>
            </a:pPr>
            <a:r>
              <a:rPr kumimoji="0" lang="en-US" sz="1800" b="1" i="0" u="none" strike="noStrike" kern="1200" cap="none" spc="0" normalizeH="0" baseline="0" noProof="0" dirty="0">
                <a:ln>
                  <a:noFill/>
                </a:ln>
                <a:solidFill>
                  <a:prstClr val="black"/>
                </a:solidFill>
                <a:effectLst/>
                <a:uLnTx/>
                <a:uFillTx/>
                <a:latin typeface="Garamond" panose="02020404030301010803"/>
                <a:ea typeface="+mn-ea"/>
                <a:cs typeface="+mn-cs"/>
              </a:rPr>
              <a:t>      </a:t>
            </a:r>
            <a:r>
              <a:rPr kumimoji="0" lang="en-US" sz="1800" b="1" i="1" u="none" strike="noStrike" kern="1200" cap="none" spc="0" normalizeH="0" baseline="0" noProof="0" dirty="0">
                <a:ln>
                  <a:noFill/>
                </a:ln>
                <a:solidFill>
                  <a:prstClr val="black"/>
                </a:solidFill>
                <a:effectLst/>
                <a:uLnTx/>
                <a:uFillTx/>
                <a:latin typeface="Garamond" panose="02020404030301010803"/>
                <a:ea typeface="+mn-ea"/>
                <a:cs typeface="+mn-cs"/>
              </a:rPr>
              <a:t> </a:t>
            </a:r>
            <a:r>
              <a:rPr kumimoji="0" lang="en-US" sz="1800" b="1" i="0" u="none" strike="noStrike" kern="1200" cap="none" spc="0" normalizeH="0" baseline="0" noProof="0" dirty="0">
                <a:ln>
                  <a:noFill/>
                </a:ln>
                <a:solidFill>
                  <a:prstClr val="black"/>
                </a:solidFill>
                <a:effectLst/>
                <a:uLnTx/>
                <a:uFillTx/>
                <a:latin typeface="Garamond" panose="02020404030301010803"/>
                <a:ea typeface="+mn-ea"/>
                <a:cs typeface="+mn-cs"/>
              </a:rPr>
              <a:t>Come celebrate Dr. Seuss’s birthday and do some reading activities as a family.— this will be held in March</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1800" b="1" i="0" u="none" strike="noStrike" kern="1200" cap="none" spc="0" normalizeH="0" baseline="0" noProof="0" dirty="0">
                <a:ln>
                  <a:noFill/>
                </a:ln>
                <a:solidFill>
                  <a:prstClr val="black"/>
                </a:solidFill>
                <a:effectLst/>
                <a:uLnTx/>
                <a:uFillTx/>
                <a:latin typeface="Garamond" panose="02020404030301010803"/>
                <a:ea typeface="+mn-ea"/>
                <a:cs typeface="+mn-cs"/>
              </a:rPr>
              <a:t>5</a:t>
            </a:r>
            <a:r>
              <a:rPr kumimoji="0" lang="en-US" sz="1800" b="1" i="0" u="none" strike="noStrike" kern="1200" cap="none" spc="0" normalizeH="0" baseline="30000" noProof="0" dirty="0">
                <a:ln>
                  <a:noFill/>
                </a:ln>
                <a:solidFill>
                  <a:prstClr val="black"/>
                </a:solidFill>
                <a:effectLst/>
                <a:uLnTx/>
                <a:uFillTx/>
                <a:latin typeface="Garamond" panose="02020404030301010803"/>
                <a:ea typeface="+mn-ea"/>
                <a:cs typeface="+mn-cs"/>
              </a:rPr>
              <a:t>th</a:t>
            </a:r>
            <a:r>
              <a:rPr kumimoji="0" lang="en-US" sz="1800" b="1" i="0" u="none" strike="noStrike" kern="1200" cap="none" spc="0" normalizeH="0" baseline="0" noProof="0" dirty="0">
                <a:ln>
                  <a:noFill/>
                </a:ln>
                <a:solidFill>
                  <a:prstClr val="black"/>
                </a:solidFill>
                <a:effectLst/>
                <a:uLnTx/>
                <a:uFillTx/>
                <a:latin typeface="Garamond" panose="02020404030301010803"/>
                <a:ea typeface="+mn-ea"/>
                <a:cs typeface="+mn-cs"/>
              </a:rPr>
              <a:t> Grade Parent Information Session</a:t>
            </a:r>
          </a:p>
          <a:p>
            <a:pPr marL="461963" marR="0" lvl="0" indent="-461963" algn="l" defTabSz="457200" rtl="0" eaLnBrk="1" fontAlgn="auto" latinLnBrk="0" hangingPunct="1">
              <a:lnSpc>
                <a:spcPct val="100000"/>
              </a:lnSpc>
              <a:spcBef>
                <a:spcPct val="20000"/>
              </a:spcBef>
              <a:spcAft>
                <a:spcPts val="600"/>
              </a:spcAft>
              <a:buClr>
                <a:srgbClr val="B15E28"/>
              </a:buClr>
              <a:buSzPct val="115000"/>
              <a:buFont typeface="Arial"/>
              <a:buNone/>
              <a:tabLst/>
              <a:defRPr/>
            </a:pPr>
            <a:r>
              <a:rPr kumimoji="0" lang="en-US" sz="1800" b="1" i="0" u="none" strike="noStrike" kern="1200" cap="none" spc="0" normalizeH="0" baseline="0" noProof="0" dirty="0">
                <a:ln>
                  <a:noFill/>
                </a:ln>
                <a:solidFill>
                  <a:prstClr val="black"/>
                </a:solidFill>
                <a:effectLst/>
                <a:uLnTx/>
                <a:uFillTx/>
                <a:latin typeface="Garamond" panose="02020404030301010803"/>
                <a:ea typeface="+mn-ea"/>
                <a:cs typeface="+mn-cs"/>
              </a:rPr>
              <a:t>     	Here 5</a:t>
            </a:r>
            <a:r>
              <a:rPr kumimoji="0" lang="en-US" sz="1800" b="1" i="0" u="none" strike="noStrike" kern="1200" cap="none" spc="0" normalizeH="0" baseline="30000" noProof="0" dirty="0">
                <a:ln>
                  <a:noFill/>
                </a:ln>
                <a:solidFill>
                  <a:prstClr val="black"/>
                </a:solidFill>
                <a:effectLst/>
                <a:uLnTx/>
                <a:uFillTx/>
                <a:latin typeface="Garamond" panose="02020404030301010803"/>
                <a:ea typeface="+mn-ea"/>
                <a:cs typeface="+mn-cs"/>
              </a:rPr>
              <a:t>th</a:t>
            </a:r>
            <a:r>
              <a:rPr kumimoji="0" lang="en-US" sz="1800" b="1" i="0" u="none" strike="noStrike" kern="1200" cap="none" spc="0" normalizeH="0" baseline="0" noProof="0" dirty="0">
                <a:ln>
                  <a:noFill/>
                </a:ln>
                <a:solidFill>
                  <a:prstClr val="black"/>
                </a:solidFill>
                <a:effectLst/>
                <a:uLnTx/>
                <a:uFillTx/>
                <a:latin typeface="Garamond" panose="02020404030301010803"/>
                <a:ea typeface="+mn-ea"/>
                <a:cs typeface="+mn-cs"/>
              </a:rPr>
              <a:t> grade students and parents will learn about the expectations, requirements, and curriculum for 6</a:t>
            </a:r>
            <a:r>
              <a:rPr kumimoji="0" lang="en-US" sz="1800" b="1" i="0" u="none" strike="noStrike" kern="1200" cap="none" spc="0" normalizeH="0" baseline="30000" noProof="0" dirty="0">
                <a:ln>
                  <a:noFill/>
                </a:ln>
                <a:solidFill>
                  <a:prstClr val="black"/>
                </a:solidFill>
                <a:effectLst/>
                <a:uLnTx/>
                <a:uFillTx/>
                <a:latin typeface="Garamond" panose="02020404030301010803"/>
                <a:ea typeface="+mn-ea"/>
                <a:cs typeface="+mn-cs"/>
              </a:rPr>
              <a:t>th</a:t>
            </a:r>
            <a:r>
              <a:rPr kumimoji="0" lang="en-US" sz="1800" b="1" i="0" u="none" strike="noStrike" kern="1200" cap="none" spc="0" normalizeH="0" baseline="0" noProof="0" dirty="0">
                <a:ln>
                  <a:noFill/>
                </a:ln>
                <a:solidFill>
                  <a:prstClr val="black"/>
                </a:solidFill>
                <a:effectLst/>
                <a:uLnTx/>
                <a:uFillTx/>
                <a:latin typeface="Garamond" panose="02020404030301010803"/>
                <a:ea typeface="+mn-ea"/>
                <a:cs typeface="+mn-cs"/>
              </a:rPr>
              <a:t> grade and middle school.—</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1800" b="1" i="0" u="none" strike="noStrike" kern="1200" cap="none" spc="0" normalizeH="0" baseline="0" noProof="0" dirty="0">
                <a:ln>
                  <a:noFill/>
                </a:ln>
                <a:solidFill>
                  <a:prstClr val="black"/>
                </a:solidFill>
                <a:effectLst/>
                <a:uLnTx/>
                <a:uFillTx/>
                <a:latin typeface="Garamond" panose="02020404030301010803"/>
                <a:ea typeface="+mn-ea"/>
                <a:cs typeface="+mn-cs"/>
              </a:rPr>
              <a:t>Publix Math Night!</a:t>
            </a:r>
          </a:p>
          <a:p>
            <a:pPr marL="396875" marR="0" lvl="0" indent="-396875" algn="l" defTabSz="457200" rtl="0" eaLnBrk="1" fontAlgn="auto" latinLnBrk="0" hangingPunct="1">
              <a:lnSpc>
                <a:spcPct val="100000"/>
              </a:lnSpc>
              <a:spcBef>
                <a:spcPct val="20000"/>
              </a:spcBef>
              <a:spcAft>
                <a:spcPts val="600"/>
              </a:spcAft>
              <a:buClr>
                <a:srgbClr val="B15E28"/>
              </a:buClr>
              <a:buSzPct val="115000"/>
              <a:buFont typeface="Arial"/>
              <a:buNone/>
              <a:tabLst/>
              <a:defRPr/>
            </a:pPr>
            <a:r>
              <a:rPr kumimoji="0" lang="en-US" sz="1800" b="1" i="0" u="none" strike="noStrike" kern="1200" cap="none" spc="0" normalizeH="0" baseline="0" noProof="0" dirty="0">
                <a:ln>
                  <a:noFill/>
                </a:ln>
                <a:solidFill>
                  <a:prstClr val="black"/>
                </a:solidFill>
                <a:effectLst/>
                <a:uLnTx/>
                <a:uFillTx/>
                <a:latin typeface="Garamond" panose="02020404030301010803"/>
                <a:ea typeface="+mn-ea"/>
                <a:cs typeface="+mn-cs"/>
              </a:rPr>
              <a:t>      Come to Publix and do a fun scavenger hunt while solving math problems.— this will be held in January.</a:t>
            </a:r>
          </a:p>
          <a:p>
            <a:pPr marL="0" marR="0" lvl="0" indent="0" algn="l" defTabSz="457200" rtl="0" eaLnBrk="1" fontAlgn="auto" latinLnBrk="0" hangingPunct="1">
              <a:lnSpc>
                <a:spcPct val="100000"/>
              </a:lnSpc>
              <a:spcBef>
                <a:spcPct val="20000"/>
              </a:spcBef>
              <a:spcAft>
                <a:spcPts val="600"/>
              </a:spcAft>
              <a:buClr>
                <a:srgbClr val="B15E28"/>
              </a:buClr>
              <a:buSzPct val="115000"/>
              <a:buFont typeface="Arial"/>
              <a:buNone/>
              <a:tabLst/>
              <a:defRPr/>
            </a:pPr>
            <a:endParaRPr kumimoji="0" lang="en-US" sz="18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AF7FA"/>
        </a:solidFill>
        <a:effectLst/>
      </p:bgPr>
    </p:bg>
    <p:spTree>
      <p:nvGrpSpPr>
        <p:cNvPr id="1" name="">
          <a:extLst>
            <a:ext uri="{FF2B5EF4-FFF2-40B4-BE49-F238E27FC236}">
              <a16:creationId xmlns:a16="http://schemas.microsoft.com/office/drawing/2014/main" id="{A65AE962-D5A1-541E-DD59-2344CA5F5A8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CFFFBCC-A15D-DAC6-7B4E-E1417C171077}"/>
              </a:ext>
            </a:extLst>
          </p:cNvPr>
          <p:cNvSpPr/>
          <p:nvPr/>
        </p:nvSpPr>
        <p:spPr>
          <a:xfrm>
            <a:off x="0" y="5440680"/>
            <a:ext cx="12191695" cy="1417320"/>
          </a:xfrm>
          <a:prstGeom prst="rect">
            <a:avLst/>
          </a:prstGeom>
          <a:solidFill>
            <a:srgbClr val="1485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435D749C-491C-1A31-B24C-542144110588}"/>
              </a:ext>
            </a:extLst>
          </p:cNvPr>
          <p:cNvSpPr/>
          <p:nvPr/>
        </p:nvSpPr>
        <p:spPr>
          <a:xfrm>
            <a:off x="0" y="5897880"/>
            <a:ext cx="12191695" cy="960120"/>
          </a:xfrm>
          <a:prstGeom prst="rect">
            <a:avLst/>
          </a:prstGeom>
          <a:solidFill>
            <a:srgbClr val="1FB5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a:extLst>
              <a:ext uri="{FF2B5EF4-FFF2-40B4-BE49-F238E27FC236}">
                <a16:creationId xmlns:a16="http://schemas.microsoft.com/office/drawing/2014/main" id="{6877A4F3-893C-958C-623D-972C4E890FFB}"/>
              </a:ext>
            </a:extLst>
          </p:cNvPr>
          <p:cNvSpPr/>
          <p:nvPr/>
        </p:nvSpPr>
        <p:spPr>
          <a:xfrm>
            <a:off x="457200" y="502920"/>
            <a:ext cx="201168" cy="20116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a:extLst>
              <a:ext uri="{FF2B5EF4-FFF2-40B4-BE49-F238E27FC236}">
                <a16:creationId xmlns:a16="http://schemas.microsoft.com/office/drawing/2014/main" id="{C19A5C82-EB81-F849-962C-A069D85D852A}"/>
              </a:ext>
            </a:extLst>
          </p:cNvPr>
          <p:cNvSpPr/>
          <p:nvPr/>
        </p:nvSpPr>
        <p:spPr>
          <a:xfrm>
            <a:off x="1051560" y="1005840"/>
            <a:ext cx="109728" cy="10972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a:extLst>
              <a:ext uri="{FF2B5EF4-FFF2-40B4-BE49-F238E27FC236}">
                <a16:creationId xmlns:a16="http://schemas.microsoft.com/office/drawing/2014/main" id="{2CA26D62-031E-954C-4391-C43BD39A784C}"/>
              </a:ext>
            </a:extLst>
          </p:cNvPr>
          <p:cNvSpPr/>
          <p:nvPr/>
        </p:nvSpPr>
        <p:spPr>
          <a:xfrm>
            <a:off x="10698480" y="548640"/>
            <a:ext cx="164592" cy="164592"/>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a:extLst>
              <a:ext uri="{FF2B5EF4-FFF2-40B4-BE49-F238E27FC236}">
                <a16:creationId xmlns:a16="http://schemas.microsoft.com/office/drawing/2014/main" id="{919E5D97-705A-8612-2071-73613D9FB33F}"/>
              </a:ext>
            </a:extLst>
          </p:cNvPr>
          <p:cNvSpPr/>
          <p:nvPr/>
        </p:nvSpPr>
        <p:spPr>
          <a:xfrm>
            <a:off x="11384280" y="114300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a:extLst>
              <a:ext uri="{FF2B5EF4-FFF2-40B4-BE49-F238E27FC236}">
                <a16:creationId xmlns:a16="http://schemas.microsoft.com/office/drawing/2014/main" id="{853B7685-CEB7-F1C6-24F3-A546843682DC}"/>
              </a:ext>
            </a:extLst>
          </p:cNvPr>
          <p:cNvSpPr/>
          <p:nvPr/>
        </p:nvSpPr>
        <p:spPr>
          <a:xfrm>
            <a:off x="9875520" y="1828800"/>
            <a:ext cx="128016" cy="128016"/>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a:extLst>
              <a:ext uri="{FF2B5EF4-FFF2-40B4-BE49-F238E27FC236}">
                <a16:creationId xmlns:a16="http://schemas.microsoft.com/office/drawing/2014/main" id="{9A8D41F0-5A73-E7C2-215A-464ABAA5B7D0}"/>
              </a:ext>
            </a:extLst>
          </p:cNvPr>
          <p:cNvSpPr/>
          <p:nvPr/>
        </p:nvSpPr>
        <p:spPr>
          <a:xfrm>
            <a:off x="182880" y="201168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a:extLst>
              <a:ext uri="{FF2B5EF4-FFF2-40B4-BE49-F238E27FC236}">
                <a16:creationId xmlns:a16="http://schemas.microsoft.com/office/drawing/2014/main" id="{7866B46F-542A-BC3B-C9C0-B1F6BB3A2631}"/>
              </a:ext>
            </a:extLst>
          </p:cNvPr>
          <p:cNvSpPr txBox="1"/>
          <p:nvPr/>
        </p:nvSpPr>
        <p:spPr>
          <a:xfrm>
            <a:off x="4215384" y="249561"/>
            <a:ext cx="2377382" cy="707886"/>
          </a:xfrm>
          <a:prstGeom prst="rect">
            <a:avLst/>
          </a:prstGeom>
          <a:noFill/>
        </p:spPr>
        <p:txBody>
          <a:bodyPr wrap="none">
            <a:spAutoFit/>
          </a:bodyPr>
          <a:lstStyle/>
          <a:p>
            <a:pPr>
              <a:defRPr sz="3000" b="1">
                <a:solidFill>
                  <a:srgbClr val="083F78"/>
                </a:solidFill>
                <a:latin typeface="Aptos Display"/>
              </a:defRPr>
            </a:pPr>
            <a:r>
              <a:rPr kumimoji="0" lang="en-US" sz="4000" b="1" i="0" u="none" strike="noStrike" kern="1200" cap="none" spc="0" normalizeH="0" baseline="0" noProof="0" dirty="0">
                <a:ln w="3175" cmpd="sng">
                  <a:noFill/>
                </a:ln>
                <a:solidFill>
                  <a:schemeClr val="accent1">
                    <a:lumMod val="75000"/>
                  </a:schemeClr>
                </a:solidFill>
                <a:effectLst/>
                <a:uLnTx/>
                <a:uFillTx/>
                <a:latin typeface="Garamond" panose="02020404030301010803"/>
                <a:ea typeface="+mj-ea"/>
                <a:cs typeface="+mj-cs"/>
              </a:rPr>
              <a:t>In Review</a:t>
            </a:r>
            <a:endParaRPr dirty="0">
              <a:solidFill>
                <a:schemeClr val="accent1">
                  <a:lumMod val="75000"/>
                </a:schemeClr>
              </a:solidFill>
            </a:endParaRPr>
          </a:p>
        </p:txBody>
      </p:sp>
      <p:sp>
        <p:nvSpPr>
          <p:cNvPr id="11" name="Isosceles Triangle 10">
            <a:extLst>
              <a:ext uri="{FF2B5EF4-FFF2-40B4-BE49-F238E27FC236}">
                <a16:creationId xmlns:a16="http://schemas.microsoft.com/office/drawing/2014/main" id="{773FF2D1-6A6E-E363-B917-21262CB9534E}"/>
              </a:ext>
            </a:extLst>
          </p:cNvPr>
          <p:cNvSpPr/>
          <p:nvPr/>
        </p:nvSpPr>
        <p:spPr>
          <a:xfrm rot="10800000">
            <a:off x="10744200" y="164592"/>
            <a:ext cx="685800" cy="594360"/>
          </a:xfrm>
          <a:prstGeom prst="triangle">
            <a:avLst/>
          </a:prstGeom>
          <a:solidFill>
            <a:srgbClr val="1485C4"/>
          </a:solidFill>
          <a:ln>
            <a:solidFill>
              <a:srgbClr val="083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a:extLst>
              <a:ext uri="{FF2B5EF4-FFF2-40B4-BE49-F238E27FC236}">
                <a16:creationId xmlns:a16="http://schemas.microsoft.com/office/drawing/2014/main" id="{269C5BD0-9912-73DF-3F20-CEF7C7A680E2}"/>
              </a:ext>
            </a:extLst>
          </p:cNvPr>
          <p:cNvSpPr/>
          <p:nvPr/>
        </p:nvSpPr>
        <p:spPr>
          <a:xfrm>
            <a:off x="640080" y="1188720"/>
            <a:ext cx="10789920" cy="4572000"/>
          </a:xfrm>
          <a:prstGeom prst="roundRect">
            <a:avLst/>
          </a:prstGeom>
          <a:solidFill>
            <a:srgbClr val="FFFFFF"/>
          </a:solidFill>
          <a:ln w="19050">
            <a:solidFill>
              <a:srgbClr val="1485C4"/>
            </a:solidFill>
          </a:ln>
        </p:spPr>
        <p:style>
          <a:lnRef idx="1">
            <a:schemeClr val="accent1"/>
          </a:lnRef>
          <a:fillRef idx="3">
            <a:schemeClr val="accent1"/>
          </a:fillRef>
          <a:effectRef idx="2">
            <a:schemeClr val="accent1"/>
          </a:effectRef>
          <a:fontRef idx="minor">
            <a:schemeClr val="lt1"/>
          </a:fontRef>
        </p:style>
        <p:txBody>
          <a:bodyPr lIns="228600" tIns="164592" rIns="182880" rtlCol="0" anchor="ctr"/>
          <a:lstStyle/>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2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Your involvement is crucial to your child’s success. </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2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Research shows that your influence and involvement are vital to your child’s success. </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2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You are your child’s first teacher and the constant leader in your home. </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2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You set the tone and make decisions about what is important in your home. </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2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We are here to help you help your child. </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2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Please make time to speak with us about your child, and never hesitate to set a meeting to share any concerns or ask questions. </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2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Let us know how we can help you help your child. </a:t>
            </a:r>
          </a:p>
          <a:p>
            <a:pPr marL="0" marR="0" lvl="0" indent="0" algn="l" defTabSz="457200" rtl="0" eaLnBrk="1" fontAlgn="auto" latinLnBrk="0" hangingPunct="1">
              <a:lnSpc>
                <a:spcPct val="100000"/>
              </a:lnSpc>
              <a:spcBef>
                <a:spcPct val="20000"/>
              </a:spcBef>
              <a:spcAft>
                <a:spcPts val="600"/>
              </a:spcAft>
              <a:buClr>
                <a:srgbClr val="B15E28"/>
              </a:buClr>
              <a:buSzPct val="115000"/>
              <a:buFont typeface="Arial"/>
              <a:buNone/>
              <a:tabLst/>
              <a:defRPr/>
            </a:pPr>
            <a:endParaRPr kumimoji="0" lang="en-US" sz="18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39052565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AF7FA"/>
        </a:solidFill>
        <a:effectLst/>
      </p:bgPr>
    </p:bg>
    <p:spTree>
      <p:nvGrpSpPr>
        <p:cNvPr id="1" name=""/>
        <p:cNvGrpSpPr/>
        <p:nvPr/>
      </p:nvGrpSpPr>
      <p:grpSpPr>
        <a:xfrm>
          <a:off x="0" y="0"/>
          <a:ext cx="0" cy="0"/>
          <a:chOff x="0" y="0"/>
          <a:chExt cx="0" cy="0"/>
        </a:xfrm>
      </p:grpSpPr>
      <p:sp>
        <p:nvSpPr>
          <p:cNvPr id="2" name="Rectangle 1"/>
          <p:cNvSpPr/>
          <p:nvPr/>
        </p:nvSpPr>
        <p:spPr>
          <a:xfrm>
            <a:off x="0" y="5440680"/>
            <a:ext cx="12191695" cy="1417320"/>
          </a:xfrm>
          <a:prstGeom prst="rect">
            <a:avLst/>
          </a:prstGeom>
          <a:solidFill>
            <a:srgbClr val="1485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5897880"/>
            <a:ext cx="12191695" cy="960120"/>
          </a:xfrm>
          <a:prstGeom prst="rect">
            <a:avLst/>
          </a:prstGeom>
          <a:solidFill>
            <a:srgbClr val="1FB5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457200" y="502920"/>
            <a:ext cx="201168" cy="20116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p:cNvSpPr/>
          <p:nvPr/>
        </p:nvSpPr>
        <p:spPr>
          <a:xfrm>
            <a:off x="1051560" y="1005840"/>
            <a:ext cx="109728" cy="10972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p:cNvSpPr/>
          <p:nvPr/>
        </p:nvSpPr>
        <p:spPr>
          <a:xfrm>
            <a:off x="10698480" y="548640"/>
            <a:ext cx="164592" cy="164592"/>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p:cNvSpPr/>
          <p:nvPr/>
        </p:nvSpPr>
        <p:spPr>
          <a:xfrm>
            <a:off x="11384280" y="114300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p:cNvSpPr/>
          <p:nvPr/>
        </p:nvSpPr>
        <p:spPr>
          <a:xfrm>
            <a:off x="9875520" y="1828800"/>
            <a:ext cx="128016" cy="128016"/>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p:cNvSpPr/>
          <p:nvPr/>
        </p:nvSpPr>
        <p:spPr>
          <a:xfrm>
            <a:off x="182880" y="201168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Isosceles Triangle 10"/>
          <p:cNvSpPr/>
          <p:nvPr/>
        </p:nvSpPr>
        <p:spPr>
          <a:xfrm rot="10800000">
            <a:off x="10744200" y="164592"/>
            <a:ext cx="685800" cy="594360"/>
          </a:xfrm>
          <a:prstGeom prst="triangle">
            <a:avLst/>
          </a:prstGeom>
          <a:solidFill>
            <a:srgbClr val="1485C4"/>
          </a:solidFill>
          <a:ln>
            <a:solidFill>
              <a:srgbClr val="083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p:cNvSpPr/>
          <p:nvPr/>
        </p:nvSpPr>
        <p:spPr>
          <a:xfrm>
            <a:off x="640080" y="802886"/>
            <a:ext cx="6492240" cy="4389120"/>
          </a:xfrm>
          <a:prstGeom prst="roundRect">
            <a:avLst/>
          </a:prstGeom>
          <a:solidFill>
            <a:srgbClr val="FFFFFF"/>
          </a:solidFill>
          <a:ln w="19050">
            <a:solidFill>
              <a:srgbClr val="1485C4"/>
            </a:solidFill>
          </a:ln>
        </p:spPr>
        <p:style>
          <a:lnRef idx="1">
            <a:schemeClr val="accent1"/>
          </a:lnRef>
          <a:fillRef idx="3">
            <a:schemeClr val="accent1"/>
          </a:fillRef>
          <a:effectRef idx="2">
            <a:schemeClr val="accent1"/>
          </a:effectRef>
          <a:fontRef idx="minor">
            <a:schemeClr val="lt1"/>
          </a:fontRef>
        </p:style>
        <p:txBody>
          <a:bodyPr lIns="228600" tIns="164592" rIns="182880" rtlCol="0" anchor="ctr"/>
          <a:lstStyle/>
          <a:p>
            <a:pPr marL="285750" marR="0" lvl="0" indent="-285750" algn="ctr"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0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Thank you for attending tonight’s Title I Annual Parent Meeting.  </a:t>
            </a:r>
          </a:p>
          <a:p>
            <a:pPr marL="285750" marR="0" lvl="0" indent="-285750" algn="ctr"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000" b="1" i="0" u="none" strike="noStrike" kern="1200" cap="none" spc="0" normalizeH="0" baseline="0" noProof="0" dirty="0">
                <a:ln>
                  <a:noFill/>
                </a:ln>
                <a:solidFill>
                  <a:prstClr val="black">
                    <a:lumMod val="85000"/>
                    <a:lumOff val="15000"/>
                  </a:prstClr>
                </a:solidFill>
                <a:effectLst/>
                <a:highlight>
                  <a:srgbClr val="FFFF00"/>
                </a:highlight>
                <a:uLnTx/>
                <a:uFillTx/>
                <a:latin typeface="Garamond" panose="02020404030301010803"/>
                <a:ea typeface="+mn-ea"/>
                <a:cs typeface="+mn-cs"/>
              </a:rPr>
              <a:t>Take a moment to complete the Parent Survey at the back of your packet and turn it in the basket at the front of the room.</a:t>
            </a:r>
          </a:p>
          <a:p>
            <a:pPr marL="285750" marR="0" lvl="0" indent="-285750" algn="ctr"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0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Thank you for your attendance, participation, and feedback. </a:t>
            </a:r>
          </a:p>
          <a:p>
            <a:pPr marL="0" marR="0" lvl="0" indent="0" algn="ctr" defTabSz="457200" rtl="0" eaLnBrk="1" fontAlgn="auto" latinLnBrk="0" hangingPunct="1">
              <a:lnSpc>
                <a:spcPct val="100000"/>
              </a:lnSpc>
              <a:spcBef>
                <a:spcPct val="20000"/>
              </a:spcBef>
              <a:spcAft>
                <a:spcPts val="600"/>
              </a:spcAft>
              <a:buClr>
                <a:srgbClr val="B15E28"/>
              </a:buClr>
              <a:buSzPct val="115000"/>
              <a:buFont typeface="Arial"/>
              <a:buNone/>
              <a:tabLst/>
              <a:defRPr/>
            </a:pPr>
            <a:r>
              <a:rPr kumimoji="0" lang="en-US" sz="20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We look forward to a successful school year!</a:t>
            </a:r>
          </a:p>
          <a:p>
            <a:pPr>
              <a:spcAft>
                <a:spcPts val="800"/>
              </a:spcAft>
              <a:defRPr sz="1600">
                <a:solidFill>
                  <a:srgbClr val="223646"/>
                </a:solidFill>
                <a:latin typeface="Aptos"/>
              </a:defRPr>
            </a:pPr>
            <a:endParaRPr dirty="0"/>
          </a:p>
        </p:txBody>
      </p:sp>
      <p:pic>
        <p:nvPicPr>
          <p:cNvPr id="13" name="Picture 12" descr="a_bright_colorful_cheerful_cartoon_illustration.png"/>
          <p:cNvPicPr>
            <a:picLocks noChangeAspect="1"/>
          </p:cNvPicPr>
          <p:nvPr/>
        </p:nvPicPr>
        <p:blipFill>
          <a:blip r:embed="rId2"/>
          <a:stretch>
            <a:fillRect/>
          </a:stretch>
        </p:blipFill>
        <p:spPr>
          <a:xfrm>
            <a:off x="7909560" y="952762"/>
            <a:ext cx="3429000" cy="4389120"/>
          </a:xfrm>
          <a:prstGeom prst="rect">
            <a:avLst/>
          </a:prstGeom>
        </p:spPr>
      </p:pic>
      <p:sp>
        <p:nvSpPr>
          <p:cNvPr id="17" name="TextBox 16">
            <a:extLst>
              <a:ext uri="{FF2B5EF4-FFF2-40B4-BE49-F238E27FC236}">
                <a16:creationId xmlns:a16="http://schemas.microsoft.com/office/drawing/2014/main" id="{BD13C582-CBE1-6F7D-00DC-55FB8523FCA7}"/>
              </a:ext>
            </a:extLst>
          </p:cNvPr>
          <p:cNvSpPr txBox="1"/>
          <p:nvPr/>
        </p:nvSpPr>
        <p:spPr>
          <a:xfrm>
            <a:off x="1831848" y="211419"/>
            <a:ext cx="6492240" cy="646331"/>
          </a:xfrm>
          <a:prstGeom prst="rect">
            <a:avLst/>
          </a:prstGeom>
          <a:noFill/>
        </p:spPr>
        <p:txBody>
          <a:bodyPr wrap="square" rtlCol="0">
            <a:spAutoFit/>
          </a:bodyPr>
          <a:lstStyle/>
          <a:p>
            <a:pPr algn="ctr">
              <a:defRPr sz="3000" b="1">
                <a:solidFill>
                  <a:srgbClr val="083F78"/>
                </a:solidFill>
                <a:latin typeface="Aptos Display"/>
              </a:defRPr>
            </a:pPr>
            <a:r>
              <a:rPr lang="en-US" sz="3600" dirty="0"/>
              <a:t>Conclusion</a:t>
            </a:r>
          </a:p>
        </p:txBody>
      </p:sp>
      <p:sp>
        <p:nvSpPr>
          <p:cNvPr id="19" name="Rounded Rectangle 12">
            <a:extLst>
              <a:ext uri="{FF2B5EF4-FFF2-40B4-BE49-F238E27FC236}">
                <a16:creationId xmlns:a16="http://schemas.microsoft.com/office/drawing/2014/main" id="{A8D65C94-F1AD-CFF8-67F2-0F29C6EB99A7}"/>
              </a:ext>
            </a:extLst>
          </p:cNvPr>
          <p:cNvSpPr/>
          <p:nvPr/>
        </p:nvSpPr>
        <p:spPr>
          <a:xfrm>
            <a:off x="1831848" y="5539478"/>
            <a:ext cx="5669280" cy="777240"/>
          </a:xfrm>
          <a:prstGeom prst="roundRect">
            <a:avLst/>
          </a:prstGeom>
          <a:solidFill>
            <a:srgbClr val="FFD6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900" b="1">
                <a:solidFill>
                  <a:srgbClr val="083F78"/>
                </a:solidFill>
              </a:defRPr>
            </a:pPr>
            <a:r>
              <a:rPr dirty="0"/>
              <a:t>THANK YOU FOR DIVING IN WITH US!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AF7FA"/>
        </a:solidFill>
        <a:effectLst/>
      </p:bgPr>
    </p:bg>
    <p:spTree>
      <p:nvGrpSpPr>
        <p:cNvPr id="1" name=""/>
        <p:cNvGrpSpPr/>
        <p:nvPr/>
      </p:nvGrpSpPr>
      <p:grpSpPr>
        <a:xfrm>
          <a:off x="0" y="0"/>
          <a:ext cx="0" cy="0"/>
          <a:chOff x="0" y="0"/>
          <a:chExt cx="0" cy="0"/>
        </a:xfrm>
      </p:grpSpPr>
      <p:sp>
        <p:nvSpPr>
          <p:cNvPr id="2" name="Rectangle 1"/>
          <p:cNvSpPr/>
          <p:nvPr/>
        </p:nvSpPr>
        <p:spPr>
          <a:xfrm>
            <a:off x="0" y="5440680"/>
            <a:ext cx="12191695" cy="1417320"/>
          </a:xfrm>
          <a:prstGeom prst="rect">
            <a:avLst/>
          </a:prstGeom>
          <a:solidFill>
            <a:srgbClr val="1485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5897880"/>
            <a:ext cx="12191695" cy="960120"/>
          </a:xfrm>
          <a:prstGeom prst="rect">
            <a:avLst/>
          </a:prstGeom>
          <a:solidFill>
            <a:srgbClr val="1FB5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457200" y="502920"/>
            <a:ext cx="201168" cy="20116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p:cNvSpPr/>
          <p:nvPr/>
        </p:nvSpPr>
        <p:spPr>
          <a:xfrm>
            <a:off x="1051560" y="1005840"/>
            <a:ext cx="109728" cy="10972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p:cNvSpPr/>
          <p:nvPr/>
        </p:nvSpPr>
        <p:spPr>
          <a:xfrm>
            <a:off x="10698480" y="548640"/>
            <a:ext cx="164592" cy="164592"/>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p:cNvSpPr/>
          <p:nvPr/>
        </p:nvSpPr>
        <p:spPr>
          <a:xfrm>
            <a:off x="11384280" y="114300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p:cNvSpPr/>
          <p:nvPr/>
        </p:nvSpPr>
        <p:spPr>
          <a:xfrm>
            <a:off x="9875520" y="1828800"/>
            <a:ext cx="128016" cy="128016"/>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p:cNvSpPr/>
          <p:nvPr/>
        </p:nvSpPr>
        <p:spPr>
          <a:xfrm>
            <a:off x="182880" y="201168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594360" y="320040"/>
            <a:ext cx="8961120" cy="731520"/>
          </a:xfrm>
          <a:prstGeom prst="rect">
            <a:avLst/>
          </a:prstGeom>
          <a:noFill/>
        </p:spPr>
        <p:txBody>
          <a:bodyPr wrap="none">
            <a:spAutoFit/>
          </a:bodyPr>
          <a:lstStyle/>
          <a:p>
            <a:pPr>
              <a:defRPr sz="3000" b="1">
                <a:solidFill>
                  <a:srgbClr val="083F78"/>
                </a:solidFill>
                <a:latin typeface="Aptos Display"/>
              </a:defRPr>
            </a:pPr>
            <a:r>
              <a:t>What Is Title I?</a:t>
            </a:r>
          </a:p>
        </p:txBody>
      </p:sp>
      <p:sp>
        <p:nvSpPr>
          <p:cNvPr id="11" name="Isosceles Triangle 10"/>
          <p:cNvSpPr/>
          <p:nvPr/>
        </p:nvSpPr>
        <p:spPr>
          <a:xfrm rot="10800000">
            <a:off x="10744200" y="164592"/>
            <a:ext cx="685800" cy="594360"/>
          </a:xfrm>
          <a:prstGeom prst="triangle">
            <a:avLst/>
          </a:prstGeom>
          <a:solidFill>
            <a:srgbClr val="1485C4"/>
          </a:solidFill>
          <a:ln>
            <a:solidFill>
              <a:srgbClr val="083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p:cNvSpPr/>
          <p:nvPr/>
        </p:nvSpPr>
        <p:spPr>
          <a:xfrm>
            <a:off x="777240" y="1188720"/>
            <a:ext cx="10789920" cy="4480560"/>
          </a:xfrm>
          <a:prstGeom prst="roundRect">
            <a:avLst/>
          </a:prstGeom>
          <a:solidFill>
            <a:srgbClr val="FFFFFF"/>
          </a:solidFill>
          <a:ln w="19050">
            <a:solidFill>
              <a:srgbClr val="1485C4"/>
            </a:solidFill>
          </a:ln>
        </p:spPr>
        <p:style>
          <a:lnRef idx="1">
            <a:schemeClr val="accent1"/>
          </a:lnRef>
          <a:fillRef idx="3">
            <a:schemeClr val="accent1"/>
          </a:fillRef>
          <a:effectRef idx="2">
            <a:schemeClr val="accent1"/>
          </a:effectRef>
          <a:fontRef idx="minor">
            <a:schemeClr val="lt1"/>
          </a:fontRef>
        </p:style>
        <p:txBody>
          <a:bodyPr lIns="228600" tIns="164592" rIns="182880" rtlCol="0" anchor="ctr"/>
          <a:lstStyle/>
          <a:p>
            <a:pPr marL="0" marR="0" lvl="0" indent="0" algn="l" defTabSz="457200" rtl="0" eaLnBrk="1" fontAlgn="auto" latinLnBrk="0" hangingPunct="1">
              <a:lnSpc>
                <a:spcPct val="100000"/>
              </a:lnSpc>
              <a:spcBef>
                <a:spcPct val="20000"/>
              </a:spcBef>
              <a:spcAft>
                <a:spcPts val="600"/>
              </a:spcAft>
              <a:buClr>
                <a:srgbClr val="B15E28"/>
              </a:buClr>
              <a:buSzPct val="115000"/>
              <a:buFont typeface="Arial"/>
              <a:buNone/>
              <a:tabLst/>
              <a:defRPr/>
            </a:pPr>
            <a:r>
              <a:rPr kumimoji="0" lang="en-US"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Title I is :</a:t>
            </a:r>
          </a:p>
          <a:p>
            <a:pPr marL="285750" marR="0" lvl="0" indent="-285750" algn="l" defTabSz="457200" rtl="0" eaLnBrk="1" fontAlgn="base" latinLnBrk="0" hangingPunct="1">
              <a:lnSpc>
                <a:spcPct val="100000"/>
              </a:lnSpc>
              <a:spcBef>
                <a:spcPct val="20000"/>
              </a:spcBef>
              <a:spcAft>
                <a:spcPts val="600"/>
              </a:spcAft>
              <a:buClr>
                <a:srgbClr val="B15E28"/>
              </a:buClr>
              <a:buSzPct val="115000"/>
              <a:buFont typeface="Arial"/>
              <a:buChar char="•"/>
              <a:tabLst/>
              <a:defRPr/>
            </a:pPr>
            <a:r>
              <a:rPr kumimoji="0" lang="en-US"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The largest federal assistance program for our nation’s schools </a:t>
            </a:r>
          </a:p>
          <a:p>
            <a:pPr marL="285750" marR="0" lvl="0" indent="-285750" algn="l" defTabSz="457200" rtl="0" eaLnBrk="1" fontAlgn="base" latinLnBrk="0" hangingPunct="1">
              <a:lnSpc>
                <a:spcPct val="100000"/>
              </a:lnSpc>
              <a:spcBef>
                <a:spcPct val="20000"/>
              </a:spcBef>
              <a:spcAft>
                <a:spcPts val="600"/>
              </a:spcAft>
              <a:buClr>
                <a:srgbClr val="B15E28"/>
              </a:buClr>
              <a:buSzPct val="115000"/>
              <a:buFont typeface="Arial"/>
              <a:buChar char="•"/>
              <a:tabLst/>
              <a:defRPr/>
            </a:pPr>
            <a:r>
              <a:rPr kumimoji="0" lang="en-US"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The goal of Title 1 is a higher-quality education for every child </a:t>
            </a:r>
          </a:p>
          <a:p>
            <a:pPr marL="285750" marR="0" lvl="0" indent="-285750" algn="l" defTabSz="457200" rtl="0" eaLnBrk="1" fontAlgn="base" latinLnBrk="0" hangingPunct="1">
              <a:lnSpc>
                <a:spcPct val="100000"/>
              </a:lnSpc>
              <a:spcBef>
                <a:spcPct val="20000"/>
              </a:spcBef>
              <a:spcAft>
                <a:spcPts val="600"/>
              </a:spcAft>
              <a:buClr>
                <a:srgbClr val="B15E28"/>
              </a:buClr>
              <a:buSzPct val="115000"/>
              <a:buFont typeface="Arial"/>
              <a:buChar char="•"/>
              <a:tabLst/>
              <a:defRPr/>
            </a:pPr>
            <a:r>
              <a:rPr kumimoji="0" lang="en-US"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The program serves millions of children in elementary and secondary schools. MCS is a Title 1 school </a:t>
            </a:r>
          </a:p>
          <a:p>
            <a:pPr marL="285750" marR="0" lvl="0" indent="-285750" algn="l" defTabSz="457200" rtl="0" eaLnBrk="1" fontAlgn="base" latinLnBrk="0" hangingPunct="1">
              <a:lnSpc>
                <a:spcPct val="100000"/>
              </a:lnSpc>
              <a:spcBef>
                <a:spcPct val="20000"/>
              </a:spcBef>
              <a:spcAft>
                <a:spcPts val="600"/>
              </a:spcAft>
              <a:buClr>
                <a:srgbClr val="B15E28"/>
              </a:buClr>
              <a:buSzPct val="115000"/>
              <a:buFont typeface="Arial"/>
              <a:buChar char="•"/>
              <a:tabLst/>
              <a:defRPr/>
            </a:pPr>
            <a:r>
              <a:rPr kumimoji="0" lang="en-US"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The federal government provides funding for several programs and staff members at our school. Title 1 dollars provide intervention materials and staff to implement them. Title 1 also provides funds for staff training, before and after school programs, parent involvement activities, and internet-based intervention programs. Marion Charter School uses a school-wide program so all children benefit. </a:t>
            </a:r>
          </a:p>
        </p:txBody>
      </p:sp>
      <p:pic>
        <p:nvPicPr>
          <p:cNvPr id="15" name="Picture 14">
            <a:extLst>
              <a:ext uri="{FF2B5EF4-FFF2-40B4-BE49-F238E27FC236}">
                <a16:creationId xmlns:a16="http://schemas.microsoft.com/office/drawing/2014/main" id="{8CF3E335-B228-C4AA-5487-9FF03609BC6D}"/>
              </a:ext>
            </a:extLst>
          </p:cNvPr>
          <p:cNvPicPr>
            <a:picLocks noChangeAspect="1"/>
          </p:cNvPicPr>
          <p:nvPr/>
        </p:nvPicPr>
        <p:blipFill>
          <a:blip r:embed="rId2"/>
          <a:stretch>
            <a:fillRect/>
          </a:stretch>
        </p:blipFill>
        <p:spPr>
          <a:xfrm>
            <a:off x="8994566" y="1393848"/>
            <a:ext cx="1889924" cy="291297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AF7FA"/>
        </a:solidFill>
        <a:effectLst/>
      </p:bgPr>
    </p:bg>
    <p:spTree>
      <p:nvGrpSpPr>
        <p:cNvPr id="1" name="">
          <a:extLst>
            <a:ext uri="{FF2B5EF4-FFF2-40B4-BE49-F238E27FC236}">
              <a16:creationId xmlns:a16="http://schemas.microsoft.com/office/drawing/2014/main" id="{F423C8F4-2E3E-BCE3-D80C-BEC74983993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49454F8-598D-7FD4-7A6D-810454B5F5A0}"/>
              </a:ext>
            </a:extLst>
          </p:cNvPr>
          <p:cNvSpPr/>
          <p:nvPr/>
        </p:nvSpPr>
        <p:spPr>
          <a:xfrm>
            <a:off x="0" y="5440680"/>
            <a:ext cx="12191695" cy="1417320"/>
          </a:xfrm>
          <a:prstGeom prst="rect">
            <a:avLst/>
          </a:prstGeom>
          <a:solidFill>
            <a:srgbClr val="1485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4BBD62D3-5C3A-9347-C659-5E3FFE3C8A17}"/>
              </a:ext>
            </a:extLst>
          </p:cNvPr>
          <p:cNvSpPr/>
          <p:nvPr/>
        </p:nvSpPr>
        <p:spPr>
          <a:xfrm>
            <a:off x="0" y="5897880"/>
            <a:ext cx="12191695" cy="960120"/>
          </a:xfrm>
          <a:prstGeom prst="rect">
            <a:avLst/>
          </a:prstGeom>
          <a:solidFill>
            <a:srgbClr val="1FB5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a:extLst>
              <a:ext uri="{FF2B5EF4-FFF2-40B4-BE49-F238E27FC236}">
                <a16:creationId xmlns:a16="http://schemas.microsoft.com/office/drawing/2014/main" id="{1C85B290-41D6-9209-C755-F3E9F0ED0187}"/>
              </a:ext>
            </a:extLst>
          </p:cNvPr>
          <p:cNvSpPr/>
          <p:nvPr/>
        </p:nvSpPr>
        <p:spPr>
          <a:xfrm>
            <a:off x="457200" y="502920"/>
            <a:ext cx="201168" cy="20116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a:extLst>
              <a:ext uri="{FF2B5EF4-FFF2-40B4-BE49-F238E27FC236}">
                <a16:creationId xmlns:a16="http://schemas.microsoft.com/office/drawing/2014/main" id="{44FAB076-08A1-B1B4-2957-BE5749855219}"/>
              </a:ext>
            </a:extLst>
          </p:cNvPr>
          <p:cNvSpPr/>
          <p:nvPr/>
        </p:nvSpPr>
        <p:spPr>
          <a:xfrm>
            <a:off x="1051560" y="1005840"/>
            <a:ext cx="109728" cy="10972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a:extLst>
              <a:ext uri="{FF2B5EF4-FFF2-40B4-BE49-F238E27FC236}">
                <a16:creationId xmlns:a16="http://schemas.microsoft.com/office/drawing/2014/main" id="{4ADECC22-90C5-B521-D2D4-3CC8FC9C7206}"/>
              </a:ext>
            </a:extLst>
          </p:cNvPr>
          <p:cNvSpPr/>
          <p:nvPr/>
        </p:nvSpPr>
        <p:spPr>
          <a:xfrm>
            <a:off x="10698480" y="548640"/>
            <a:ext cx="164592" cy="164592"/>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a:extLst>
              <a:ext uri="{FF2B5EF4-FFF2-40B4-BE49-F238E27FC236}">
                <a16:creationId xmlns:a16="http://schemas.microsoft.com/office/drawing/2014/main" id="{7574D21C-9073-914A-CB0B-5614B312835B}"/>
              </a:ext>
            </a:extLst>
          </p:cNvPr>
          <p:cNvSpPr/>
          <p:nvPr/>
        </p:nvSpPr>
        <p:spPr>
          <a:xfrm>
            <a:off x="11384280" y="114300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a:extLst>
              <a:ext uri="{FF2B5EF4-FFF2-40B4-BE49-F238E27FC236}">
                <a16:creationId xmlns:a16="http://schemas.microsoft.com/office/drawing/2014/main" id="{B0B7B2A6-AF5F-3D59-0E60-BBF7E11AD963}"/>
              </a:ext>
            </a:extLst>
          </p:cNvPr>
          <p:cNvSpPr/>
          <p:nvPr/>
        </p:nvSpPr>
        <p:spPr>
          <a:xfrm>
            <a:off x="9875520" y="1828800"/>
            <a:ext cx="128016" cy="128016"/>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a:extLst>
              <a:ext uri="{FF2B5EF4-FFF2-40B4-BE49-F238E27FC236}">
                <a16:creationId xmlns:a16="http://schemas.microsoft.com/office/drawing/2014/main" id="{DAD23551-11F9-DCF1-456F-F345FC3EA0D1}"/>
              </a:ext>
            </a:extLst>
          </p:cNvPr>
          <p:cNvSpPr/>
          <p:nvPr/>
        </p:nvSpPr>
        <p:spPr>
          <a:xfrm>
            <a:off x="182880" y="201168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a:extLst>
              <a:ext uri="{FF2B5EF4-FFF2-40B4-BE49-F238E27FC236}">
                <a16:creationId xmlns:a16="http://schemas.microsoft.com/office/drawing/2014/main" id="{F0E122F0-5BA4-4FEC-BD18-7920C3A7176A}"/>
              </a:ext>
            </a:extLst>
          </p:cNvPr>
          <p:cNvSpPr txBox="1"/>
          <p:nvPr/>
        </p:nvSpPr>
        <p:spPr>
          <a:xfrm>
            <a:off x="3983664" y="320040"/>
            <a:ext cx="3343800" cy="553998"/>
          </a:xfrm>
          <a:prstGeom prst="rect">
            <a:avLst/>
          </a:prstGeom>
          <a:noFill/>
        </p:spPr>
        <p:txBody>
          <a:bodyPr wrap="none">
            <a:spAutoFit/>
          </a:bodyPr>
          <a:lstStyle/>
          <a:p>
            <a:pPr>
              <a:defRPr sz="3000" b="1">
                <a:solidFill>
                  <a:srgbClr val="083F78"/>
                </a:solidFill>
                <a:latin typeface="Aptos Display"/>
              </a:defRPr>
            </a:pPr>
            <a:r>
              <a:rPr lang="en-US" b="1" dirty="0"/>
              <a:t>Qualifying for Title I</a:t>
            </a:r>
            <a:endParaRPr dirty="0"/>
          </a:p>
        </p:txBody>
      </p:sp>
      <p:sp>
        <p:nvSpPr>
          <p:cNvPr id="11" name="Isosceles Triangle 10">
            <a:extLst>
              <a:ext uri="{FF2B5EF4-FFF2-40B4-BE49-F238E27FC236}">
                <a16:creationId xmlns:a16="http://schemas.microsoft.com/office/drawing/2014/main" id="{6A7147C2-8E87-A163-00B9-36D3BAC37A0C}"/>
              </a:ext>
            </a:extLst>
          </p:cNvPr>
          <p:cNvSpPr/>
          <p:nvPr/>
        </p:nvSpPr>
        <p:spPr>
          <a:xfrm rot="10800000">
            <a:off x="10744200" y="164592"/>
            <a:ext cx="685800" cy="594360"/>
          </a:xfrm>
          <a:prstGeom prst="triangle">
            <a:avLst/>
          </a:prstGeom>
          <a:solidFill>
            <a:srgbClr val="1485C4"/>
          </a:solidFill>
          <a:ln>
            <a:solidFill>
              <a:srgbClr val="083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a:extLst>
              <a:ext uri="{FF2B5EF4-FFF2-40B4-BE49-F238E27FC236}">
                <a16:creationId xmlns:a16="http://schemas.microsoft.com/office/drawing/2014/main" id="{B1A7424B-37CA-093F-B40A-67CCACF0FA3F}"/>
              </a:ext>
            </a:extLst>
          </p:cNvPr>
          <p:cNvSpPr/>
          <p:nvPr/>
        </p:nvSpPr>
        <p:spPr>
          <a:xfrm>
            <a:off x="777240" y="1188720"/>
            <a:ext cx="10789920" cy="4480560"/>
          </a:xfrm>
          <a:prstGeom prst="roundRect">
            <a:avLst/>
          </a:prstGeom>
          <a:solidFill>
            <a:srgbClr val="FFFFFF"/>
          </a:solidFill>
          <a:ln w="19050">
            <a:solidFill>
              <a:srgbClr val="1485C4"/>
            </a:solidFill>
          </a:ln>
        </p:spPr>
        <p:style>
          <a:lnRef idx="1">
            <a:schemeClr val="accent1"/>
          </a:lnRef>
          <a:fillRef idx="3">
            <a:schemeClr val="accent1"/>
          </a:fillRef>
          <a:effectRef idx="2">
            <a:schemeClr val="accent1"/>
          </a:effectRef>
          <a:fontRef idx="minor">
            <a:schemeClr val="lt1"/>
          </a:fontRef>
        </p:style>
        <p:txBody>
          <a:bodyPr lIns="228600" tIns="164592" rIns="182880" rtlCol="0" anchor="ctr"/>
          <a:lstStyle/>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8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Eligibility is based on the percentage of students eligible to receive free or reduced-price meals</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8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Must be supplemental to District funds</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8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Required to set aside a minimum amount for Family Engagement  </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8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Parents are stakeholders in determining how Parent Engagement funds are to be used</a:t>
            </a:r>
          </a:p>
        </p:txBody>
      </p:sp>
    </p:spTree>
    <p:extLst>
      <p:ext uri="{BB962C8B-B14F-4D97-AF65-F5344CB8AC3E}">
        <p14:creationId xmlns:p14="http://schemas.microsoft.com/office/powerpoint/2010/main" val="3968560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AF7FA"/>
        </a:solidFill>
        <a:effectLst/>
      </p:bgPr>
    </p:bg>
    <p:spTree>
      <p:nvGrpSpPr>
        <p:cNvPr id="1" name="">
          <a:extLst>
            <a:ext uri="{FF2B5EF4-FFF2-40B4-BE49-F238E27FC236}">
              <a16:creationId xmlns:a16="http://schemas.microsoft.com/office/drawing/2014/main" id="{69931785-844A-82FD-A0DC-D3436E3C10F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BC7927B-DF24-0E89-752F-560FC76EC59D}"/>
              </a:ext>
            </a:extLst>
          </p:cNvPr>
          <p:cNvSpPr/>
          <p:nvPr/>
        </p:nvSpPr>
        <p:spPr>
          <a:xfrm>
            <a:off x="0" y="5440680"/>
            <a:ext cx="12191695" cy="1417320"/>
          </a:xfrm>
          <a:prstGeom prst="rect">
            <a:avLst/>
          </a:prstGeom>
          <a:solidFill>
            <a:srgbClr val="1485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209C8F15-7B6E-7824-FC2A-3DF2B276DDDA}"/>
              </a:ext>
            </a:extLst>
          </p:cNvPr>
          <p:cNvSpPr/>
          <p:nvPr/>
        </p:nvSpPr>
        <p:spPr>
          <a:xfrm>
            <a:off x="0" y="5897880"/>
            <a:ext cx="12191695" cy="960120"/>
          </a:xfrm>
          <a:prstGeom prst="rect">
            <a:avLst/>
          </a:prstGeom>
          <a:solidFill>
            <a:srgbClr val="1FB5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a:extLst>
              <a:ext uri="{FF2B5EF4-FFF2-40B4-BE49-F238E27FC236}">
                <a16:creationId xmlns:a16="http://schemas.microsoft.com/office/drawing/2014/main" id="{F6A2BDC6-B4BB-3787-0E8A-FC0288A4F207}"/>
              </a:ext>
            </a:extLst>
          </p:cNvPr>
          <p:cNvSpPr/>
          <p:nvPr/>
        </p:nvSpPr>
        <p:spPr>
          <a:xfrm>
            <a:off x="457200" y="502920"/>
            <a:ext cx="201168" cy="20116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a:extLst>
              <a:ext uri="{FF2B5EF4-FFF2-40B4-BE49-F238E27FC236}">
                <a16:creationId xmlns:a16="http://schemas.microsoft.com/office/drawing/2014/main" id="{0644CBF4-ABA0-2CE3-CFD6-AC4E427D2EF5}"/>
              </a:ext>
            </a:extLst>
          </p:cNvPr>
          <p:cNvSpPr/>
          <p:nvPr/>
        </p:nvSpPr>
        <p:spPr>
          <a:xfrm>
            <a:off x="1051560" y="1005840"/>
            <a:ext cx="109728" cy="10972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a:extLst>
              <a:ext uri="{FF2B5EF4-FFF2-40B4-BE49-F238E27FC236}">
                <a16:creationId xmlns:a16="http://schemas.microsoft.com/office/drawing/2014/main" id="{6C2CADA7-5F16-B5C0-6EEC-E4C4EF205342}"/>
              </a:ext>
            </a:extLst>
          </p:cNvPr>
          <p:cNvSpPr/>
          <p:nvPr/>
        </p:nvSpPr>
        <p:spPr>
          <a:xfrm>
            <a:off x="10698480" y="548640"/>
            <a:ext cx="164592" cy="164592"/>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a:extLst>
              <a:ext uri="{FF2B5EF4-FFF2-40B4-BE49-F238E27FC236}">
                <a16:creationId xmlns:a16="http://schemas.microsoft.com/office/drawing/2014/main" id="{E69C0A08-AEA8-D0A5-3E6C-A1BD73ED7940}"/>
              </a:ext>
            </a:extLst>
          </p:cNvPr>
          <p:cNvSpPr/>
          <p:nvPr/>
        </p:nvSpPr>
        <p:spPr>
          <a:xfrm>
            <a:off x="11384280" y="114300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a:extLst>
              <a:ext uri="{FF2B5EF4-FFF2-40B4-BE49-F238E27FC236}">
                <a16:creationId xmlns:a16="http://schemas.microsoft.com/office/drawing/2014/main" id="{C7B25490-526C-BFC5-9724-18A7E13A950E}"/>
              </a:ext>
            </a:extLst>
          </p:cNvPr>
          <p:cNvSpPr/>
          <p:nvPr/>
        </p:nvSpPr>
        <p:spPr>
          <a:xfrm>
            <a:off x="9875520" y="1828800"/>
            <a:ext cx="128016" cy="128016"/>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a:extLst>
              <a:ext uri="{FF2B5EF4-FFF2-40B4-BE49-F238E27FC236}">
                <a16:creationId xmlns:a16="http://schemas.microsoft.com/office/drawing/2014/main" id="{CC5EA57A-4D68-F438-CB65-7732417B2026}"/>
              </a:ext>
            </a:extLst>
          </p:cNvPr>
          <p:cNvSpPr/>
          <p:nvPr/>
        </p:nvSpPr>
        <p:spPr>
          <a:xfrm>
            <a:off x="182880" y="201168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a:extLst>
              <a:ext uri="{FF2B5EF4-FFF2-40B4-BE49-F238E27FC236}">
                <a16:creationId xmlns:a16="http://schemas.microsoft.com/office/drawing/2014/main" id="{E2F05419-78B6-75A5-C3EC-59A1EED21B45}"/>
              </a:ext>
            </a:extLst>
          </p:cNvPr>
          <p:cNvSpPr txBox="1"/>
          <p:nvPr/>
        </p:nvSpPr>
        <p:spPr>
          <a:xfrm>
            <a:off x="3983664" y="320040"/>
            <a:ext cx="2156103" cy="553998"/>
          </a:xfrm>
          <a:prstGeom prst="rect">
            <a:avLst/>
          </a:prstGeom>
          <a:noFill/>
        </p:spPr>
        <p:txBody>
          <a:bodyPr wrap="none">
            <a:spAutoFit/>
          </a:bodyPr>
          <a:lstStyle/>
          <a:p>
            <a:pPr>
              <a:defRPr sz="3000" b="1">
                <a:solidFill>
                  <a:srgbClr val="083F78"/>
                </a:solidFill>
                <a:latin typeface="Aptos Display"/>
              </a:defRPr>
            </a:pPr>
            <a:r>
              <a:rPr lang="en-US" b="1" dirty="0"/>
              <a:t>Title I Funds</a:t>
            </a:r>
            <a:endParaRPr dirty="0"/>
          </a:p>
        </p:txBody>
      </p:sp>
      <p:sp>
        <p:nvSpPr>
          <p:cNvPr id="11" name="Isosceles Triangle 10">
            <a:extLst>
              <a:ext uri="{FF2B5EF4-FFF2-40B4-BE49-F238E27FC236}">
                <a16:creationId xmlns:a16="http://schemas.microsoft.com/office/drawing/2014/main" id="{A5336EEF-C90C-6979-702C-B0BC96D46753}"/>
              </a:ext>
            </a:extLst>
          </p:cNvPr>
          <p:cNvSpPr/>
          <p:nvPr/>
        </p:nvSpPr>
        <p:spPr>
          <a:xfrm rot="10800000">
            <a:off x="10744200" y="164592"/>
            <a:ext cx="685800" cy="594360"/>
          </a:xfrm>
          <a:prstGeom prst="triangle">
            <a:avLst/>
          </a:prstGeom>
          <a:solidFill>
            <a:srgbClr val="1485C4"/>
          </a:solidFill>
          <a:ln>
            <a:solidFill>
              <a:srgbClr val="083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a:extLst>
              <a:ext uri="{FF2B5EF4-FFF2-40B4-BE49-F238E27FC236}">
                <a16:creationId xmlns:a16="http://schemas.microsoft.com/office/drawing/2014/main" id="{CC3DC1C1-F198-0F92-D6F6-76D7B6B104D2}"/>
              </a:ext>
            </a:extLst>
          </p:cNvPr>
          <p:cNvSpPr/>
          <p:nvPr/>
        </p:nvSpPr>
        <p:spPr>
          <a:xfrm>
            <a:off x="777240" y="1188720"/>
            <a:ext cx="10789920" cy="4480560"/>
          </a:xfrm>
          <a:prstGeom prst="roundRect">
            <a:avLst/>
          </a:prstGeom>
          <a:solidFill>
            <a:srgbClr val="FFFFFF"/>
          </a:solidFill>
          <a:ln w="19050">
            <a:solidFill>
              <a:srgbClr val="1485C4"/>
            </a:solidFill>
          </a:ln>
        </p:spPr>
        <p:style>
          <a:lnRef idx="1">
            <a:schemeClr val="accent1"/>
          </a:lnRef>
          <a:fillRef idx="3">
            <a:schemeClr val="accent1"/>
          </a:fillRef>
          <a:effectRef idx="2">
            <a:schemeClr val="accent1"/>
          </a:effectRef>
          <a:fontRef idx="minor">
            <a:schemeClr val="lt1"/>
          </a:fontRef>
        </p:style>
        <p:txBody>
          <a:bodyPr lIns="228600" tIns="164592" rIns="182880" rtlCol="0" anchor="ctr"/>
          <a:lstStyle/>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altLang="en-US" sz="2800" b="0"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Title I Parent and Family Engagement Funds</a:t>
            </a:r>
          </a:p>
          <a:p>
            <a:pPr marL="742950" marR="0" lvl="1"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altLang="en-US" sz="2300" b="0"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Amount of funds available for this year: </a:t>
            </a:r>
          </a:p>
          <a:p>
            <a:pPr marL="742950" marR="0" lvl="1"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altLang="en-US" sz="2300" b="0"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 </a:t>
            </a:r>
            <a:r>
              <a:rPr kumimoji="0" lang="en-US" altLang="en-US" sz="2300" b="0" i="0" u="none" strike="noStrike" kern="1200" cap="none" spc="0" normalizeH="0" baseline="0" noProof="0" dirty="0">
                <a:ln>
                  <a:noFill/>
                </a:ln>
                <a:solidFill>
                  <a:srgbClr val="FF0000"/>
                </a:solidFill>
                <a:effectLst/>
                <a:uLnTx/>
                <a:uFillTx/>
                <a:latin typeface="Garamond" panose="02020404030301010803"/>
                <a:ea typeface="+mn-ea"/>
                <a:cs typeface="+mn-cs"/>
              </a:rPr>
              <a:t>$___</a:t>
            </a:r>
            <a:r>
              <a:rPr kumimoji="0" lang="en-US" altLang="en-US" sz="2300" b="0" i="0" u="sng" strike="noStrike" kern="1200" cap="none" spc="0" normalizeH="0" baseline="0" noProof="0" dirty="0">
                <a:ln>
                  <a:noFill/>
                </a:ln>
                <a:solidFill>
                  <a:srgbClr val="FF0000"/>
                </a:solidFill>
                <a:effectLst/>
                <a:uLnTx/>
                <a:uFillTx/>
                <a:latin typeface="Garamond" panose="02020404030301010803"/>
                <a:ea typeface="+mn-ea"/>
                <a:cs typeface="+mn-cs"/>
              </a:rPr>
              <a:t>69,825.00</a:t>
            </a:r>
            <a:r>
              <a:rPr kumimoji="0" lang="en-US" altLang="en-US" sz="2300" b="0" i="0" u="none" strike="noStrike" kern="1200" cap="none" spc="0" normalizeH="0" baseline="0" noProof="0" dirty="0">
                <a:ln>
                  <a:noFill/>
                </a:ln>
                <a:solidFill>
                  <a:srgbClr val="FF0000"/>
                </a:solidFill>
                <a:effectLst/>
                <a:uLnTx/>
                <a:uFillTx/>
                <a:latin typeface="Garamond" panose="02020404030301010803"/>
                <a:ea typeface="+mn-ea"/>
                <a:cs typeface="+mn-cs"/>
              </a:rPr>
              <a:t>_____</a:t>
            </a:r>
          </a:p>
          <a:p>
            <a:pPr marL="742950" marR="0" lvl="1"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altLang="en-US" sz="2300" b="0" i="0" u="none" strike="noStrike" kern="1200" cap="none" spc="0" normalizeH="0" baseline="0" noProof="0" dirty="0">
                <a:ln>
                  <a:noFill/>
                </a:ln>
                <a:solidFill>
                  <a:prstClr val="black"/>
                </a:solidFill>
                <a:effectLst/>
                <a:uLnTx/>
                <a:uFillTx/>
                <a:latin typeface="Garamond" panose="02020404030301010803"/>
                <a:ea typeface="+mn-ea"/>
                <a:cs typeface="+mn-cs"/>
              </a:rPr>
              <a:t>Parent and Engagement Allocation: </a:t>
            </a:r>
            <a:r>
              <a:rPr kumimoji="0" lang="en-US" altLang="en-US" sz="2300" b="0" i="0" u="sng" strike="noStrike" kern="1200" cap="none" spc="0" normalizeH="0" baseline="0" noProof="0" dirty="0">
                <a:ln>
                  <a:noFill/>
                </a:ln>
                <a:solidFill>
                  <a:srgbClr val="FF0000"/>
                </a:solidFill>
                <a:effectLst/>
                <a:uLnTx/>
                <a:uFillTx/>
                <a:latin typeface="Garamond" panose="02020404030301010803"/>
                <a:ea typeface="+mn-ea"/>
                <a:cs typeface="+mn-cs"/>
              </a:rPr>
              <a:t>$926.00</a:t>
            </a:r>
          </a:p>
          <a:p>
            <a:pPr marL="742950" marR="0" lvl="1"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altLang="en-US" sz="2300" b="1" i="0" u="none" strike="noStrike" kern="1200" cap="none" spc="0" normalizeH="0" baseline="0" noProof="0" dirty="0">
                <a:ln>
                  <a:noFill/>
                </a:ln>
                <a:solidFill>
                  <a:prstClr val="black"/>
                </a:solidFill>
                <a:effectLst/>
                <a:uLnTx/>
                <a:uFillTx/>
                <a:latin typeface="Garamond" panose="02020404030301010803"/>
                <a:ea typeface="+mn-ea"/>
                <a:cs typeface="+mn-cs"/>
              </a:rPr>
              <a:t>We use our Title I funds to help pay the salaries of our Paraprofessionals who work closely with all of our students in the areas of reading, math, writing, science, and social studies, as well as purchasing Student Planners for our 3</a:t>
            </a:r>
            <a:r>
              <a:rPr kumimoji="0" lang="en-US" altLang="en-US" sz="2300" b="1" i="0" u="none" strike="noStrike" kern="1200" cap="none" spc="0" normalizeH="0" baseline="30000" noProof="0" dirty="0">
                <a:ln>
                  <a:noFill/>
                </a:ln>
                <a:solidFill>
                  <a:prstClr val="black"/>
                </a:solidFill>
                <a:effectLst/>
                <a:uLnTx/>
                <a:uFillTx/>
                <a:latin typeface="Garamond" panose="02020404030301010803"/>
                <a:ea typeface="+mn-ea"/>
                <a:cs typeface="+mn-cs"/>
              </a:rPr>
              <a:t>rd</a:t>
            </a:r>
            <a:r>
              <a:rPr kumimoji="0" lang="en-US" altLang="en-US" sz="2300" b="1" i="0" u="none" strike="noStrike" kern="1200" cap="none" spc="0" normalizeH="0" baseline="0" noProof="0" dirty="0">
                <a:ln>
                  <a:noFill/>
                </a:ln>
                <a:solidFill>
                  <a:prstClr val="black"/>
                </a:solidFill>
                <a:effectLst/>
                <a:uLnTx/>
                <a:uFillTx/>
                <a:latin typeface="Garamond" panose="02020404030301010803"/>
                <a:ea typeface="+mn-ea"/>
                <a:cs typeface="+mn-cs"/>
              </a:rPr>
              <a:t>-5</a:t>
            </a:r>
            <a:r>
              <a:rPr kumimoji="0" lang="en-US" altLang="en-US" sz="2300" b="1" i="0" u="none" strike="noStrike" kern="1200" cap="none" spc="0" normalizeH="0" baseline="30000" noProof="0" dirty="0">
                <a:ln>
                  <a:noFill/>
                </a:ln>
                <a:solidFill>
                  <a:prstClr val="black"/>
                </a:solidFill>
                <a:effectLst/>
                <a:uLnTx/>
                <a:uFillTx/>
                <a:latin typeface="Garamond" panose="02020404030301010803"/>
                <a:ea typeface="+mn-ea"/>
                <a:cs typeface="+mn-cs"/>
              </a:rPr>
              <a:t>th</a:t>
            </a:r>
            <a:r>
              <a:rPr kumimoji="0" lang="en-US" altLang="en-US" sz="2300" b="1" i="0" u="none" strike="noStrike" kern="1200" cap="none" spc="0" normalizeH="0" baseline="0" noProof="0" dirty="0">
                <a:ln>
                  <a:noFill/>
                </a:ln>
                <a:solidFill>
                  <a:prstClr val="black"/>
                </a:solidFill>
                <a:effectLst/>
                <a:uLnTx/>
                <a:uFillTx/>
                <a:latin typeface="Garamond" panose="02020404030301010803"/>
                <a:ea typeface="+mn-ea"/>
                <a:cs typeface="+mn-cs"/>
              </a:rPr>
              <a:t> Graders.</a:t>
            </a:r>
          </a:p>
        </p:txBody>
      </p:sp>
    </p:spTree>
    <p:extLst>
      <p:ext uri="{BB962C8B-B14F-4D97-AF65-F5344CB8AC3E}">
        <p14:creationId xmlns:p14="http://schemas.microsoft.com/office/powerpoint/2010/main" val="254115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AF7FA"/>
        </a:solidFill>
        <a:effectLst/>
      </p:bgPr>
    </p:bg>
    <p:spTree>
      <p:nvGrpSpPr>
        <p:cNvPr id="1" name="">
          <a:extLst>
            <a:ext uri="{FF2B5EF4-FFF2-40B4-BE49-F238E27FC236}">
              <a16:creationId xmlns:a16="http://schemas.microsoft.com/office/drawing/2014/main" id="{39147278-9207-CB86-00F9-7C737E7775F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D3ADE36-F630-E78B-82B8-181A76D8B2BA}"/>
              </a:ext>
            </a:extLst>
          </p:cNvPr>
          <p:cNvSpPr/>
          <p:nvPr/>
        </p:nvSpPr>
        <p:spPr>
          <a:xfrm>
            <a:off x="0" y="5440680"/>
            <a:ext cx="12191695" cy="1417320"/>
          </a:xfrm>
          <a:prstGeom prst="rect">
            <a:avLst/>
          </a:prstGeom>
          <a:solidFill>
            <a:srgbClr val="1485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67BC0D97-93EB-CEF4-FD4C-A8E0F05C0B5F}"/>
              </a:ext>
            </a:extLst>
          </p:cNvPr>
          <p:cNvSpPr/>
          <p:nvPr/>
        </p:nvSpPr>
        <p:spPr>
          <a:xfrm>
            <a:off x="0" y="5897880"/>
            <a:ext cx="12191695" cy="960120"/>
          </a:xfrm>
          <a:prstGeom prst="rect">
            <a:avLst/>
          </a:prstGeom>
          <a:solidFill>
            <a:srgbClr val="1FB5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a:extLst>
              <a:ext uri="{FF2B5EF4-FFF2-40B4-BE49-F238E27FC236}">
                <a16:creationId xmlns:a16="http://schemas.microsoft.com/office/drawing/2014/main" id="{34CAA299-F06C-83D7-7C43-B84C0A7EAEAB}"/>
              </a:ext>
            </a:extLst>
          </p:cNvPr>
          <p:cNvSpPr/>
          <p:nvPr/>
        </p:nvSpPr>
        <p:spPr>
          <a:xfrm>
            <a:off x="457200" y="502920"/>
            <a:ext cx="201168" cy="20116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a:extLst>
              <a:ext uri="{FF2B5EF4-FFF2-40B4-BE49-F238E27FC236}">
                <a16:creationId xmlns:a16="http://schemas.microsoft.com/office/drawing/2014/main" id="{EE79C3F3-E15B-F7A9-92B9-3FE1FE0E05C4}"/>
              </a:ext>
            </a:extLst>
          </p:cNvPr>
          <p:cNvSpPr/>
          <p:nvPr/>
        </p:nvSpPr>
        <p:spPr>
          <a:xfrm>
            <a:off x="1051560" y="1005840"/>
            <a:ext cx="109728" cy="10972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a:extLst>
              <a:ext uri="{FF2B5EF4-FFF2-40B4-BE49-F238E27FC236}">
                <a16:creationId xmlns:a16="http://schemas.microsoft.com/office/drawing/2014/main" id="{188E9D15-DE4A-80C3-FCD8-5374EB2EA54D}"/>
              </a:ext>
            </a:extLst>
          </p:cNvPr>
          <p:cNvSpPr/>
          <p:nvPr/>
        </p:nvSpPr>
        <p:spPr>
          <a:xfrm>
            <a:off x="10698480" y="548640"/>
            <a:ext cx="164592" cy="164592"/>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a:extLst>
              <a:ext uri="{FF2B5EF4-FFF2-40B4-BE49-F238E27FC236}">
                <a16:creationId xmlns:a16="http://schemas.microsoft.com/office/drawing/2014/main" id="{17B68571-D0A5-00E1-AC79-C14401D681A1}"/>
              </a:ext>
            </a:extLst>
          </p:cNvPr>
          <p:cNvSpPr/>
          <p:nvPr/>
        </p:nvSpPr>
        <p:spPr>
          <a:xfrm>
            <a:off x="11384280" y="114300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a:extLst>
              <a:ext uri="{FF2B5EF4-FFF2-40B4-BE49-F238E27FC236}">
                <a16:creationId xmlns:a16="http://schemas.microsoft.com/office/drawing/2014/main" id="{43C9F72B-7B70-86C1-A213-1D9D49DD119B}"/>
              </a:ext>
            </a:extLst>
          </p:cNvPr>
          <p:cNvSpPr/>
          <p:nvPr/>
        </p:nvSpPr>
        <p:spPr>
          <a:xfrm>
            <a:off x="9875520" y="1828800"/>
            <a:ext cx="128016" cy="128016"/>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a:extLst>
              <a:ext uri="{FF2B5EF4-FFF2-40B4-BE49-F238E27FC236}">
                <a16:creationId xmlns:a16="http://schemas.microsoft.com/office/drawing/2014/main" id="{DAE180FA-E634-7441-0F88-9CE5DEC5FF1D}"/>
              </a:ext>
            </a:extLst>
          </p:cNvPr>
          <p:cNvSpPr/>
          <p:nvPr/>
        </p:nvSpPr>
        <p:spPr>
          <a:xfrm>
            <a:off x="182880" y="201168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a:extLst>
              <a:ext uri="{FF2B5EF4-FFF2-40B4-BE49-F238E27FC236}">
                <a16:creationId xmlns:a16="http://schemas.microsoft.com/office/drawing/2014/main" id="{A4A179DF-EB56-BF95-CC28-B26C9C95276D}"/>
              </a:ext>
            </a:extLst>
          </p:cNvPr>
          <p:cNvSpPr txBox="1"/>
          <p:nvPr/>
        </p:nvSpPr>
        <p:spPr>
          <a:xfrm>
            <a:off x="3983664" y="320040"/>
            <a:ext cx="2355517" cy="553998"/>
          </a:xfrm>
          <a:prstGeom prst="rect">
            <a:avLst/>
          </a:prstGeom>
          <a:noFill/>
        </p:spPr>
        <p:txBody>
          <a:bodyPr wrap="none">
            <a:spAutoFit/>
          </a:bodyPr>
          <a:lstStyle/>
          <a:p>
            <a:pPr>
              <a:defRPr sz="3000" b="1">
                <a:solidFill>
                  <a:srgbClr val="083F78"/>
                </a:solidFill>
                <a:latin typeface="Aptos Display"/>
              </a:defRPr>
            </a:pPr>
            <a:r>
              <a:rPr lang="en-US" b="1" dirty="0"/>
              <a:t>Parent Rights</a:t>
            </a:r>
            <a:endParaRPr dirty="0"/>
          </a:p>
        </p:txBody>
      </p:sp>
      <p:sp>
        <p:nvSpPr>
          <p:cNvPr id="11" name="Isosceles Triangle 10">
            <a:extLst>
              <a:ext uri="{FF2B5EF4-FFF2-40B4-BE49-F238E27FC236}">
                <a16:creationId xmlns:a16="http://schemas.microsoft.com/office/drawing/2014/main" id="{63DFAD28-404B-427A-2223-CD6E89D42378}"/>
              </a:ext>
            </a:extLst>
          </p:cNvPr>
          <p:cNvSpPr/>
          <p:nvPr/>
        </p:nvSpPr>
        <p:spPr>
          <a:xfrm rot="10800000">
            <a:off x="10744200" y="164592"/>
            <a:ext cx="685800" cy="594360"/>
          </a:xfrm>
          <a:prstGeom prst="triangle">
            <a:avLst/>
          </a:prstGeom>
          <a:solidFill>
            <a:srgbClr val="1485C4"/>
          </a:solidFill>
          <a:ln>
            <a:solidFill>
              <a:srgbClr val="083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a:extLst>
              <a:ext uri="{FF2B5EF4-FFF2-40B4-BE49-F238E27FC236}">
                <a16:creationId xmlns:a16="http://schemas.microsoft.com/office/drawing/2014/main" id="{219B2097-9202-71DB-A9B2-AE9D9FB8DA97}"/>
              </a:ext>
            </a:extLst>
          </p:cNvPr>
          <p:cNvSpPr/>
          <p:nvPr/>
        </p:nvSpPr>
        <p:spPr>
          <a:xfrm>
            <a:off x="777240" y="1188720"/>
            <a:ext cx="10789920" cy="4480560"/>
          </a:xfrm>
          <a:prstGeom prst="roundRect">
            <a:avLst/>
          </a:prstGeom>
          <a:solidFill>
            <a:srgbClr val="FFFFFF"/>
          </a:solidFill>
          <a:ln w="19050">
            <a:solidFill>
              <a:srgbClr val="1485C4"/>
            </a:solidFill>
          </a:ln>
        </p:spPr>
        <p:style>
          <a:lnRef idx="1">
            <a:schemeClr val="accent1"/>
          </a:lnRef>
          <a:fillRef idx="3">
            <a:schemeClr val="accent1"/>
          </a:fillRef>
          <a:effectRef idx="2">
            <a:schemeClr val="accent1"/>
          </a:effectRef>
          <a:fontRef idx="minor">
            <a:schemeClr val="lt1"/>
          </a:fontRef>
        </p:style>
        <p:txBody>
          <a:bodyPr lIns="228600" tIns="164592" rIns="182880" rtlCol="0" anchor="ctr"/>
          <a:lstStyle/>
          <a:p>
            <a:pPr marR="0" lvl="0" algn="l" defTabSz="457200" rtl="0" eaLnBrk="1" fontAlgn="base" latinLnBrk="0" hangingPunct="1">
              <a:lnSpc>
                <a:spcPct val="100000"/>
              </a:lnSpc>
              <a:spcBef>
                <a:spcPct val="20000"/>
              </a:spcBef>
              <a:spcAft>
                <a:spcPts val="600"/>
              </a:spcAft>
              <a:buClr>
                <a:srgbClr val="B15E28"/>
              </a:buClr>
              <a:buSzPct val="115000"/>
              <a:tabLst/>
              <a:defRPr/>
            </a:pPr>
            <a:r>
              <a:rPr kumimoji="0" lang="en-US" sz="20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 </a:t>
            </a:r>
            <a:r>
              <a:rPr kumimoji="0" lang="en-US" sz="24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You have the right to:</a:t>
            </a:r>
          </a:p>
          <a:p>
            <a:pPr marL="285750" marR="0" lvl="0" indent="-285750" algn="l" defTabSz="457200" rtl="0" eaLnBrk="1" fontAlgn="base" latinLnBrk="0" hangingPunct="1">
              <a:lnSpc>
                <a:spcPct val="100000"/>
              </a:lnSpc>
              <a:spcBef>
                <a:spcPct val="20000"/>
              </a:spcBef>
              <a:spcAft>
                <a:spcPts val="600"/>
              </a:spcAft>
              <a:buClr>
                <a:srgbClr val="B15E28"/>
              </a:buClr>
              <a:buSzPct val="115000"/>
              <a:buFont typeface="Arial"/>
              <a:buChar char="•"/>
              <a:tabLst/>
              <a:defRPr/>
            </a:pPr>
            <a:r>
              <a:rPr kumimoji="0" lang="en-US" sz="24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Be involved and request regular meetings to share your concerns and opinions </a:t>
            </a:r>
          </a:p>
          <a:p>
            <a:pPr marL="285750" marR="0" lvl="0" indent="-285750" algn="l" defTabSz="457200" rtl="0" eaLnBrk="1" fontAlgn="base" latinLnBrk="0" hangingPunct="1">
              <a:lnSpc>
                <a:spcPct val="100000"/>
              </a:lnSpc>
              <a:spcBef>
                <a:spcPct val="20000"/>
              </a:spcBef>
              <a:spcAft>
                <a:spcPts val="600"/>
              </a:spcAft>
              <a:buClr>
                <a:srgbClr val="B15E28"/>
              </a:buClr>
              <a:buSzPct val="115000"/>
              <a:buFont typeface="Arial"/>
              <a:buChar char="•"/>
              <a:tabLst/>
              <a:defRPr/>
            </a:pPr>
            <a:r>
              <a:rPr kumimoji="0" lang="en-US" sz="24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Be provided with information on your child’s level of achievement on assessments like FSA in all core subjects </a:t>
            </a:r>
          </a:p>
          <a:p>
            <a:pPr marL="285750" marR="0" lvl="0" indent="-285750" algn="l" defTabSz="457200" rtl="0" eaLnBrk="1" fontAlgn="base" latinLnBrk="0" hangingPunct="1">
              <a:lnSpc>
                <a:spcPct val="100000"/>
              </a:lnSpc>
              <a:spcBef>
                <a:spcPct val="20000"/>
              </a:spcBef>
              <a:spcAft>
                <a:spcPts val="600"/>
              </a:spcAft>
              <a:buClr>
                <a:srgbClr val="B15E28"/>
              </a:buClr>
              <a:buSzPct val="115000"/>
              <a:buFont typeface="Arial"/>
              <a:buChar char="•"/>
              <a:tabLst/>
              <a:defRPr/>
            </a:pPr>
            <a:r>
              <a:rPr kumimoji="0" lang="en-US" sz="24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Request and receive information on the qualifications of your child’s teacher </a:t>
            </a:r>
          </a:p>
          <a:p>
            <a:pPr marL="285750" marR="0" lvl="0" indent="-285750" algn="l" defTabSz="457200" rtl="0" eaLnBrk="1" fontAlgn="base" latinLnBrk="0" hangingPunct="1">
              <a:lnSpc>
                <a:spcPct val="100000"/>
              </a:lnSpc>
              <a:spcBef>
                <a:spcPct val="20000"/>
              </a:spcBef>
              <a:spcAft>
                <a:spcPts val="600"/>
              </a:spcAft>
              <a:buClr>
                <a:srgbClr val="B15E28"/>
              </a:buClr>
              <a:buSzPct val="115000"/>
              <a:buFont typeface="Arial"/>
              <a:buChar char="•"/>
              <a:tabLst/>
              <a:defRPr/>
            </a:pPr>
            <a:r>
              <a:rPr kumimoji="0" lang="en-US" sz="24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Be informed if your child is taught by a teacher who is not highly qualified teacher for 4 or more consecutive weeks. ALL MCS teachers are highly qualified for the subjects they are teaching.  </a:t>
            </a:r>
          </a:p>
        </p:txBody>
      </p:sp>
    </p:spTree>
    <p:extLst>
      <p:ext uri="{BB962C8B-B14F-4D97-AF65-F5344CB8AC3E}">
        <p14:creationId xmlns:p14="http://schemas.microsoft.com/office/powerpoint/2010/main" val="4246330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AF7FA"/>
        </a:solidFill>
        <a:effectLst/>
      </p:bgPr>
    </p:bg>
    <p:spTree>
      <p:nvGrpSpPr>
        <p:cNvPr id="1" name="">
          <a:extLst>
            <a:ext uri="{FF2B5EF4-FFF2-40B4-BE49-F238E27FC236}">
              <a16:creationId xmlns:a16="http://schemas.microsoft.com/office/drawing/2014/main" id="{2D469D02-9080-4B75-B013-34143531BA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ECB532-A032-1150-A761-93BEA0C20D53}"/>
              </a:ext>
            </a:extLst>
          </p:cNvPr>
          <p:cNvSpPr/>
          <p:nvPr/>
        </p:nvSpPr>
        <p:spPr>
          <a:xfrm>
            <a:off x="0" y="5440680"/>
            <a:ext cx="12191695" cy="1417320"/>
          </a:xfrm>
          <a:prstGeom prst="rect">
            <a:avLst/>
          </a:prstGeom>
          <a:solidFill>
            <a:srgbClr val="1485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66869420-D237-8852-F21B-6288A4E9E8FA}"/>
              </a:ext>
            </a:extLst>
          </p:cNvPr>
          <p:cNvSpPr/>
          <p:nvPr/>
        </p:nvSpPr>
        <p:spPr>
          <a:xfrm>
            <a:off x="0" y="5897880"/>
            <a:ext cx="12191695" cy="960120"/>
          </a:xfrm>
          <a:prstGeom prst="rect">
            <a:avLst/>
          </a:prstGeom>
          <a:solidFill>
            <a:srgbClr val="1FB5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a:extLst>
              <a:ext uri="{FF2B5EF4-FFF2-40B4-BE49-F238E27FC236}">
                <a16:creationId xmlns:a16="http://schemas.microsoft.com/office/drawing/2014/main" id="{C19D1892-0ADB-685F-63BC-D61C0F2F05BD}"/>
              </a:ext>
            </a:extLst>
          </p:cNvPr>
          <p:cNvSpPr/>
          <p:nvPr/>
        </p:nvSpPr>
        <p:spPr>
          <a:xfrm>
            <a:off x="457200" y="502920"/>
            <a:ext cx="201168" cy="20116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a:extLst>
              <a:ext uri="{FF2B5EF4-FFF2-40B4-BE49-F238E27FC236}">
                <a16:creationId xmlns:a16="http://schemas.microsoft.com/office/drawing/2014/main" id="{73D13A43-2C58-BF7A-B8B9-8A2B8DA658DD}"/>
              </a:ext>
            </a:extLst>
          </p:cNvPr>
          <p:cNvSpPr/>
          <p:nvPr/>
        </p:nvSpPr>
        <p:spPr>
          <a:xfrm>
            <a:off x="1051560" y="1005840"/>
            <a:ext cx="109728" cy="10972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a:extLst>
              <a:ext uri="{FF2B5EF4-FFF2-40B4-BE49-F238E27FC236}">
                <a16:creationId xmlns:a16="http://schemas.microsoft.com/office/drawing/2014/main" id="{A5144A7B-389B-8F4F-FE79-E1A6E9CB1A41}"/>
              </a:ext>
            </a:extLst>
          </p:cNvPr>
          <p:cNvSpPr/>
          <p:nvPr/>
        </p:nvSpPr>
        <p:spPr>
          <a:xfrm>
            <a:off x="10698480" y="548640"/>
            <a:ext cx="164592" cy="164592"/>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a:extLst>
              <a:ext uri="{FF2B5EF4-FFF2-40B4-BE49-F238E27FC236}">
                <a16:creationId xmlns:a16="http://schemas.microsoft.com/office/drawing/2014/main" id="{4C7B4226-605E-3653-83C1-081F00A058EB}"/>
              </a:ext>
            </a:extLst>
          </p:cNvPr>
          <p:cNvSpPr/>
          <p:nvPr/>
        </p:nvSpPr>
        <p:spPr>
          <a:xfrm>
            <a:off x="11384280" y="114300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a:extLst>
              <a:ext uri="{FF2B5EF4-FFF2-40B4-BE49-F238E27FC236}">
                <a16:creationId xmlns:a16="http://schemas.microsoft.com/office/drawing/2014/main" id="{DA99DF5E-AE53-D6C8-08C8-33D9E4F07DDD}"/>
              </a:ext>
            </a:extLst>
          </p:cNvPr>
          <p:cNvSpPr/>
          <p:nvPr/>
        </p:nvSpPr>
        <p:spPr>
          <a:xfrm>
            <a:off x="9875520" y="1828800"/>
            <a:ext cx="128016" cy="128016"/>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a:extLst>
              <a:ext uri="{FF2B5EF4-FFF2-40B4-BE49-F238E27FC236}">
                <a16:creationId xmlns:a16="http://schemas.microsoft.com/office/drawing/2014/main" id="{0576FF0D-166C-AC50-0D39-7BF0086B6441}"/>
              </a:ext>
            </a:extLst>
          </p:cNvPr>
          <p:cNvSpPr/>
          <p:nvPr/>
        </p:nvSpPr>
        <p:spPr>
          <a:xfrm>
            <a:off x="182880" y="201168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a:extLst>
              <a:ext uri="{FF2B5EF4-FFF2-40B4-BE49-F238E27FC236}">
                <a16:creationId xmlns:a16="http://schemas.microsoft.com/office/drawing/2014/main" id="{8DCC7484-F730-6592-93E5-13526D230193}"/>
              </a:ext>
            </a:extLst>
          </p:cNvPr>
          <p:cNvSpPr txBox="1"/>
          <p:nvPr/>
        </p:nvSpPr>
        <p:spPr>
          <a:xfrm>
            <a:off x="2941248" y="310896"/>
            <a:ext cx="6727291" cy="553998"/>
          </a:xfrm>
          <a:prstGeom prst="rect">
            <a:avLst/>
          </a:prstGeom>
          <a:noFill/>
        </p:spPr>
        <p:txBody>
          <a:bodyPr wrap="none">
            <a:spAutoFit/>
          </a:bodyPr>
          <a:lstStyle/>
          <a:p>
            <a:pPr>
              <a:defRPr sz="3000" b="1">
                <a:solidFill>
                  <a:srgbClr val="083F78"/>
                </a:solidFill>
                <a:latin typeface="Aptos Display"/>
              </a:defRPr>
            </a:pPr>
            <a:r>
              <a:rPr lang="en-US" b="1" dirty="0"/>
              <a:t>School Accountability and School Grade</a:t>
            </a:r>
            <a:endParaRPr dirty="0"/>
          </a:p>
        </p:txBody>
      </p:sp>
      <p:sp>
        <p:nvSpPr>
          <p:cNvPr id="11" name="Isosceles Triangle 10">
            <a:extLst>
              <a:ext uri="{FF2B5EF4-FFF2-40B4-BE49-F238E27FC236}">
                <a16:creationId xmlns:a16="http://schemas.microsoft.com/office/drawing/2014/main" id="{F3AA405A-3681-347C-5A22-22FD9BDD89FE}"/>
              </a:ext>
            </a:extLst>
          </p:cNvPr>
          <p:cNvSpPr/>
          <p:nvPr/>
        </p:nvSpPr>
        <p:spPr>
          <a:xfrm rot="10800000">
            <a:off x="10744200" y="164592"/>
            <a:ext cx="685800" cy="594360"/>
          </a:xfrm>
          <a:prstGeom prst="triangle">
            <a:avLst/>
          </a:prstGeom>
          <a:solidFill>
            <a:srgbClr val="1485C4"/>
          </a:solidFill>
          <a:ln>
            <a:solidFill>
              <a:srgbClr val="083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a:extLst>
              <a:ext uri="{FF2B5EF4-FFF2-40B4-BE49-F238E27FC236}">
                <a16:creationId xmlns:a16="http://schemas.microsoft.com/office/drawing/2014/main" id="{B96043AB-2206-21D7-0D50-DC321BD52681}"/>
              </a:ext>
            </a:extLst>
          </p:cNvPr>
          <p:cNvSpPr/>
          <p:nvPr/>
        </p:nvSpPr>
        <p:spPr>
          <a:xfrm>
            <a:off x="777240" y="1188720"/>
            <a:ext cx="10789920" cy="4480560"/>
          </a:xfrm>
          <a:prstGeom prst="roundRect">
            <a:avLst/>
          </a:prstGeom>
          <a:solidFill>
            <a:srgbClr val="FFFFFF"/>
          </a:solidFill>
          <a:ln w="19050">
            <a:solidFill>
              <a:srgbClr val="1485C4"/>
            </a:solidFill>
          </a:ln>
        </p:spPr>
        <p:style>
          <a:lnRef idx="1">
            <a:schemeClr val="accent1"/>
          </a:lnRef>
          <a:fillRef idx="3">
            <a:schemeClr val="accent1"/>
          </a:fillRef>
          <a:effectRef idx="2">
            <a:schemeClr val="accent1"/>
          </a:effectRef>
          <a:fontRef idx="minor">
            <a:schemeClr val="lt1"/>
          </a:fontRef>
        </p:style>
        <p:txBody>
          <a:bodyPr lIns="228600" tIns="164592" rIns="182880" rtlCol="0" anchor="ctr"/>
          <a:lstStyle/>
          <a:p>
            <a:pPr marR="0" lvl="0" algn="l" defTabSz="457200" rtl="0" eaLnBrk="1" fontAlgn="auto" latinLnBrk="0" hangingPunct="1">
              <a:lnSpc>
                <a:spcPct val="100000"/>
              </a:lnSpc>
              <a:spcBef>
                <a:spcPct val="20000"/>
              </a:spcBef>
              <a:spcAft>
                <a:spcPts val="600"/>
              </a:spcAft>
              <a:buClr>
                <a:srgbClr val="B15E28"/>
              </a:buClr>
              <a:buSzPct val="115000"/>
              <a:tabLst/>
              <a:defRPr/>
            </a:pPr>
            <a:r>
              <a:rPr kumimoji="0" lang="en-US" sz="20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The School Accountability Report Card provides parents and the community with important information about each public school. This information is available in our office, is linked to our website, and is available online at </a:t>
            </a:r>
            <a:r>
              <a:rPr kumimoji="0" lang="en-US" sz="2000" b="1" i="0" u="sng"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hlinkClick r:id="rId2"/>
              </a:rPr>
              <a:t>https://www.fldoe.org/accountability/accountability-reporting/school-grades/</a:t>
            </a:r>
            <a:r>
              <a:rPr kumimoji="0" lang="en-US" sz="20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 </a:t>
            </a:r>
            <a:r>
              <a:rPr kumimoji="0" lang="en-US" sz="20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hlinkClick r:id="rId3"/>
              </a:rPr>
              <a:t> </a:t>
            </a:r>
            <a:endParaRPr kumimoji="0" lang="en-US" sz="20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endParaRP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0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Our School Grade and AYP information is available at </a:t>
            </a:r>
            <a:r>
              <a:rPr kumimoji="0" lang="en-US" sz="2000" b="1" i="0" u="sng"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hlinkClick r:id="rId4"/>
              </a:rPr>
              <a:t>http://schoolgrades.fldoe.org/default.asp</a:t>
            </a:r>
            <a:r>
              <a:rPr kumimoji="0" lang="en-US" sz="20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hlinkClick r:id="rId4"/>
              </a:rPr>
              <a:t>.</a:t>
            </a:r>
            <a:r>
              <a:rPr kumimoji="0" lang="en-US" sz="20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  </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sz="20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We are currently an “</a:t>
            </a:r>
            <a:r>
              <a:rPr lang="en-US" sz="2000" b="1" dirty="0">
                <a:solidFill>
                  <a:prstClr val="black">
                    <a:lumMod val="85000"/>
                    <a:lumOff val="15000"/>
                  </a:prstClr>
                </a:solidFill>
                <a:latin typeface="Garamond" panose="02020404030301010803"/>
              </a:rPr>
              <a:t>A” school </a:t>
            </a:r>
            <a:r>
              <a:rPr kumimoji="0" lang="en-US" sz="2000"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this year based on last year’s testing scores. </a:t>
            </a:r>
          </a:p>
          <a:p>
            <a:r>
              <a:rPr lang="en-US" sz="2400" b="1" dirty="0"/>
              <a:t>year’s testing scores. </a:t>
            </a:r>
          </a:p>
        </p:txBody>
      </p:sp>
      <p:pic>
        <p:nvPicPr>
          <p:cNvPr id="14" name="Picture 13" descr="A Plus Grade&quot; Images – Browse 159 Stock Photos, Vectors, and Video | Adobe  Stock">
            <a:extLst>
              <a:ext uri="{FF2B5EF4-FFF2-40B4-BE49-F238E27FC236}">
                <a16:creationId xmlns:a16="http://schemas.microsoft.com/office/drawing/2014/main" id="{9BC9F461-DE1E-2B80-A9C0-F42D3C65FDF4}"/>
              </a:ext>
            </a:extLst>
          </p:cNvPr>
          <p:cNvPicPr>
            <a:picLocks noChangeAspect="1"/>
          </p:cNvPicPr>
          <p:nvPr/>
        </p:nvPicPr>
        <p:blipFill>
          <a:blip r:embed="rId5"/>
          <a:stretch>
            <a:fillRect/>
          </a:stretch>
        </p:blipFill>
        <p:spPr>
          <a:xfrm>
            <a:off x="9561449" y="3621024"/>
            <a:ext cx="1822831" cy="1417320"/>
          </a:xfrm>
          <a:prstGeom prst="rect">
            <a:avLst/>
          </a:prstGeom>
        </p:spPr>
      </p:pic>
    </p:spTree>
    <p:extLst>
      <p:ext uri="{BB962C8B-B14F-4D97-AF65-F5344CB8AC3E}">
        <p14:creationId xmlns:p14="http://schemas.microsoft.com/office/powerpoint/2010/main" val="3946963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AF7FA"/>
        </a:solidFill>
        <a:effectLst/>
      </p:bgPr>
    </p:bg>
    <p:spTree>
      <p:nvGrpSpPr>
        <p:cNvPr id="1" name="">
          <a:extLst>
            <a:ext uri="{FF2B5EF4-FFF2-40B4-BE49-F238E27FC236}">
              <a16:creationId xmlns:a16="http://schemas.microsoft.com/office/drawing/2014/main" id="{2195487C-8C86-7469-F1D9-B15FDBC1A74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3EBB7E7-BB4E-BCDD-9F7C-C0802036BE6E}"/>
              </a:ext>
            </a:extLst>
          </p:cNvPr>
          <p:cNvSpPr/>
          <p:nvPr/>
        </p:nvSpPr>
        <p:spPr>
          <a:xfrm>
            <a:off x="0" y="5440680"/>
            <a:ext cx="12191695" cy="1417320"/>
          </a:xfrm>
          <a:prstGeom prst="rect">
            <a:avLst/>
          </a:prstGeom>
          <a:solidFill>
            <a:srgbClr val="1485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9F95FCF8-02A2-5234-D3C6-510E7828B5BB}"/>
              </a:ext>
            </a:extLst>
          </p:cNvPr>
          <p:cNvSpPr/>
          <p:nvPr/>
        </p:nvSpPr>
        <p:spPr>
          <a:xfrm>
            <a:off x="0" y="5897880"/>
            <a:ext cx="12191695" cy="960120"/>
          </a:xfrm>
          <a:prstGeom prst="rect">
            <a:avLst/>
          </a:prstGeom>
          <a:solidFill>
            <a:srgbClr val="1FB5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a:extLst>
              <a:ext uri="{FF2B5EF4-FFF2-40B4-BE49-F238E27FC236}">
                <a16:creationId xmlns:a16="http://schemas.microsoft.com/office/drawing/2014/main" id="{C7F22957-3AB1-60BA-35B5-B07D9AD3C103}"/>
              </a:ext>
            </a:extLst>
          </p:cNvPr>
          <p:cNvSpPr/>
          <p:nvPr/>
        </p:nvSpPr>
        <p:spPr>
          <a:xfrm>
            <a:off x="457200" y="502920"/>
            <a:ext cx="201168" cy="20116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a:extLst>
              <a:ext uri="{FF2B5EF4-FFF2-40B4-BE49-F238E27FC236}">
                <a16:creationId xmlns:a16="http://schemas.microsoft.com/office/drawing/2014/main" id="{B063EE7F-CC4E-72A5-0B50-1E91091EBE3A}"/>
              </a:ext>
            </a:extLst>
          </p:cNvPr>
          <p:cNvSpPr/>
          <p:nvPr/>
        </p:nvSpPr>
        <p:spPr>
          <a:xfrm>
            <a:off x="1051560" y="1005840"/>
            <a:ext cx="109728" cy="10972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a:extLst>
              <a:ext uri="{FF2B5EF4-FFF2-40B4-BE49-F238E27FC236}">
                <a16:creationId xmlns:a16="http://schemas.microsoft.com/office/drawing/2014/main" id="{8E5995B1-3143-ADEE-0372-C435D349EF6D}"/>
              </a:ext>
            </a:extLst>
          </p:cNvPr>
          <p:cNvSpPr/>
          <p:nvPr/>
        </p:nvSpPr>
        <p:spPr>
          <a:xfrm>
            <a:off x="10698480" y="548640"/>
            <a:ext cx="164592" cy="164592"/>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a:extLst>
              <a:ext uri="{FF2B5EF4-FFF2-40B4-BE49-F238E27FC236}">
                <a16:creationId xmlns:a16="http://schemas.microsoft.com/office/drawing/2014/main" id="{14C08F31-24A8-B424-94E6-4690A49F7B05}"/>
              </a:ext>
            </a:extLst>
          </p:cNvPr>
          <p:cNvSpPr/>
          <p:nvPr/>
        </p:nvSpPr>
        <p:spPr>
          <a:xfrm>
            <a:off x="11384280" y="114300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a:extLst>
              <a:ext uri="{FF2B5EF4-FFF2-40B4-BE49-F238E27FC236}">
                <a16:creationId xmlns:a16="http://schemas.microsoft.com/office/drawing/2014/main" id="{9F1C85E5-554A-76BA-9657-2BA2E11537C3}"/>
              </a:ext>
            </a:extLst>
          </p:cNvPr>
          <p:cNvSpPr/>
          <p:nvPr/>
        </p:nvSpPr>
        <p:spPr>
          <a:xfrm>
            <a:off x="9875520" y="1828800"/>
            <a:ext cx="128016" cy="128016"/>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a:extLst>
              <a:ext uri="{FF2B5EF4-FFF2-40B4-BE49-F238E27FC236}">
                <a16:creationId xmlns:a16="http://schemas.microsoft.com/office/drawing/2014/main" id="{B6E65120-066D-D71A-2466-98EBCBB12A61}"/>
              </a:ext>
            </a:extLst>
          </p:cNvPr>
          <p:cNvSpPr/>
          <p:nvPr/>
        </p:nvSpPr>
        <p:spPr>
          <a:xfrm>
            <a:off x="182880" y="201168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a:extLst>
              <a:ext uri="{FF2B5EF4-FFF2-40B4-BE49-F238E27FC236}">
                <a16:creationId xmlns:a16="http://schemas.microsoft.com/office/drawing/2014/main" id="{26FB582F-59C9-C529-CF31-3D1DA7229626}"/>
              </a:ext>
            </a:extLst>
          </p:cNvPr>
          <p:cNvSpPr txBox="1"/>
          <p:nvPr/>
        </p:nvSpPr>
        <p:spPr>
          <a:xfrm>
            <a:off x="457200" y="329561"/>
            <a:ext cx="10972800" cy="1015663"/>
          </a:xfrm>
          <a:prstGeom prst="rect">
            <a:avLst/>
          </a:prstGeom>
          <a:noFill/>
        </p:spPr>
        <p:txBody>
          <a:bodyPr wrap="square">
            <a:spAutoFit/>
          </a:bodyPr>
          <a:lstStyle/>
          <a:p>
            <a:pPr algn="ctr">
              <a:defRPr sz="3000" b="1">
                <a:solidFill>
                  <a:srgbClr val="083F78"/>
                </a:solidFill>
                <a:latin typeface="Aptos Display"/>
              </a:defRPr>
            </a:pPr>
            <a:r>
              <a:rPr lang="en-US" dirty="0"/>
              <a:t>Florida B.E.S.T. Standards and Next Generation Sunshine State Standards</a:t>
            </a:r>
            <a:endParaRPr dirty="0"/>
          </a:p>
        </p:txBody>
      </p:sp>
      <p:sp>
        <p:nvSpPr>
          <p:cNvPr id="11" name="Isosceles Triangle 10">
            <a:extLst>
              <a:ext uri="{FF2B5EF4-FFF2-40B4-BE49-F238E27FC236}">
                <a16:creationId xmlns:a16="http://schemas.microsoft.com/office/drawing/2014/main" id="{43C77118-0E86-1184-F94F-1C7A3CB37E1A}"/>
              </a:ext>
            </a:extLst>
          </p:cNvPr>
          <p:cNvSpPr/>
          <p:nvPr/>
        </p:nvSpPr>
        <p:spPr>
          <a:xfrm rot="10800000">
            <a:off x="10744200" y="164592"/>
            <a:ext cx="685800" cy="594360"/>
          </a:xfrm>
          <a:prstGeom prst="triangle">
            <a:avLst/>
          </a:prstGeom>
          <a:solidFill>
            <a:srgbClr val="1485C4"/>
          </a:solidFill>
          <a:ln>
            <a:solidFill>
              <a:srgbClr val="083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a:extLst>
              <a:ext uri="{FF2B5EF4-FFF2-40B4-BE49-F238E27FC236}">
                <a16:creationId xmlns:a16="http://schemas.microsoft.com/office/drawing/2014/main" id="{396B3CC1-C3A6-9050-1522-E909E15803EF}"/>
              </a:ext>
            </a:extLst>
          </p:cNvPr>
          <p:cNvSpPr/>
          <p:nvPr/>
        </p:nvSpPr>
        <p:spPr>
          <a:xfrm>
            <a:off x="777240" y="1261872"/>
            <a:ext cx="10789920" cy="4480560"/>
          </a:xfrm>
          <a:prstGeom prst="roundRect">
            <a:avLst/>
          </a:prstGeom>
          <a:solidFill>
            <a:srgbClr val="FFFFFF"/>
          </a:solidFill>
          <a:ln w="19050">
            <a:solidFill>
              <a:srgbClr val="1485C4"/>
            </a:solidFill>
          </a:ln>
        </p:spPr>
        <p:style>
          <a:lnRef idx="1">
            <a:schemeClr val="accent1"/>
          </a:lnRef>
          <a:fillRef idx="3">
            <a:schemeClr val="accent1"/>
          </a:fillRef>
          <a:effectRef idx="2">
            <a:schemeClr val="accent1"/>
          </a:effectRef>
          <a:fontRef idx="minor">
            <a:schemeClr val="lt1"/>
          </a:fontRef>
        </p:style>
        <p:txBody>
          <a:bodyPr lIns="228600" tIns="164592" rIns="182880" rtlCol="0" anchor="ctr"/>
          <a:lstStyle/>
          <a:p>
            <a:pPr marR="0" lvl="0" algn="l" defTabSz="457200" rtl="0" eaLnBrk="1" fontAlgn="auto" latinLnBrk="0" hangingPunct="1">
              <a:lnSpc>
                <a:spcPct val="100000"/>
              </a:lnSpc>
              <a:spcBef>
                <a:spcPct val="20000"/>
              </a:spcBef>
              <a:spcAft>
                <a:spcPts val="600"/>
              </a:spcAft>
              <a:buClr>
                <a:srgbClr val="B15E28"/>
              </a:buClr>
              <a:buSzPct val="115000"/>
              <a:tabLst/>
              <a:defRPr/>
            </a:pPr>
            <a:r>
              <a:rPr kumimoji="0" lang="en-US" sz="2800" b="0"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Florida B.E.S.T. Standards and Next Generation Sunshine State Standards identify what your child needs to know and be able to do in all content areas at all grade levels. This information is located at: </a:t>
            </a:r>
            <a:r>
              <a:rPr kumimoji="0" lang="en-US" sz="2800" b="0" i="0" u="sng"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hlinkClick r:id="rId2"/>
              </a:rPr>
              <a:t>http://www.floridastandards.org/Standards/FLStandardSearch.aspx.</a:t>
            </a:r>
            <a:r>
              <a:rPr kumimoji="0" lang="en-US" sz="2800" b="0"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hlinkClick r:id="rId2"/>
              </a:rPr>
              <a:t> </a:t>
            </a:r>
            <a:r>
              <a:rPr kumimoji="0" lang="en-US" sz="2800" b="0"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 </a:t>
            </a:r>
          </a:p>
          <a:p>
            <a:r>
              <a:rPr lang="en-US" sz="2400" b="1" dirty="0"/>
              <a:t>year’s testing scores. </a:t>
            </a:r>
          </a:p>
        </p:txBody>
      </p:sp>
    </p:spTree>
    <p:extLst>
      <p:ext uri="{BB962C8B-B14F-4D97-AF65-F5344CB8AC3E}">
        <p14:creationId xmlns:p14="http://schemas.microsoft.com/office/powerpoint/2010/main" val="2571954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AF7FA"/>
        </a:solidFill>
        <a:effectLst/>
      </p:bgPr>
    </p:bg>
    <p:spTree>
      <p:nvGrpSpPr>
        <p:cNvPr id="1" name="">
          <a:extLst>
            <a:ext uri="{FF2B5EF4-FFF2-40B4-BE49-F238E27FC236}">
              <a16:creationId xmlns:a16="http://schemas.microsoft.com/office/drawing/2014/main" id="{E9EA0005-3507-EC0F-51A3-69086451089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6CCB0D2-6D4A-4736-D652-878648330832}"/>
              </a:ext>
            </a:extLst>
          </p:cNvPr>
          <p:cNvSpPr/>
          <p:nvPr/>
        </p:nvSpPr>
        <p:spPr>
          <a:xfrm>
            <a:off x="0" y="5440680"/>
            <a:ext cx="12191695" cy="1417320"/>
          </a:xfrm>
          <a:prstGeom prst="rect">
            <a:avLst/>
          </a:prstGeom>
          <a:solidFill>
            <a:srgbClr val="1485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99274369-EC35-883D-4E0B-AEE9031EED3D}"/>
              </a:ext>
            </a:extLst>
          </p:cNvPr>
          <p:cNvSpPr/>
          <p:nvPr/>
        </p:nvSpPr>
        <p:spPr>
          <a:xfrm>
            <a:off x="0" y="5897880"/>
            <a:ext cx="12191695" cy="960120"/>
          </a:xfrm>
          <a:prstGeom prst="rect">
            <a:avLst/>
          </a:prstGeom>
          <a:solidFill>
            <a:srgbClr val="1FB5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a:extLst>
              <a:ext uri="{FF2B5EF4-FFF2-40B4-BE49-F238E27FC236}">
                <a16:creationId xmlns:a16="http://schemas.microsoft.com/office/drawing/2014/main" id="{94F61E60-6720-E1E7-5909-B4AC757BBB47}"/>
              </a:ext>
            </a:extLst>
          </p:cNvPr>
          <p:cNvSpPr/>
          <p:nvPr/>
        </p:nvSpPr>
        <p:spPr>
          <a:xfrm>
            <a:off x="457200" y="502920"/>
            <a:ext cx="201168" cy="20116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a:extLst>
              <a:ext uri="{FF2B5EF4-FFF2-40B4-BE49-F238E27FC236}">
                <a16:creationId xmlns:a16="http://schemas.microsoft.com/office/drawing/2014/main" id="{61FB36AC-AB6C-20AB-5F2B-86057D9DD9D8}"/>
              </a:ext>
            </a:extLst>
          </p:cNvPr>
          <p:cNvSpPr/>
          <p:nvPr/>
        </p:nvSpPr>
        <p:spPr>
          <a:xfrm>
            <a:off x="1051560" y="1005840"/>
            <a:ext cx="109728" cy="109728"/>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a:extLst>
              <a:ext uri="{FF2B5EF4-FFF2-40B4-BE49-F238E27FC236}">
                <a16:creationId xmlns:a16="http://schemas.microsoft.com/office/drawing/2014/main" id="{4DAA97E4-090A-D1FC-A727-E2CC14C5FD0C}"/>
              </a:ext>
            </a:extLst>
          </p:cNvPr>
          <p:cNvSpPr/>
          <p:nvPr/>
        </p:nvSpPr>
        <p:spPr>
          <a:xfrm>
            <a:off x="10698480" y="548640"/>
            <a:ext cx="164592" cy="164592"/>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a:extLst>
              <a:ext uri="{FF2B5EF4-FFF2-40B4-BE49-F238E27FC236}">
                <a16:creationId xmlns:a16="http://schemas.microsoft.com/office/drawing/2014/main" id="{C9D37231-9CB9-7E74-00C3-BABDEB12B2DC}"/>
              </a:ext>
            </a:extLst>
          </p:cNvPr>
          <p:cNvSpPr/>
          <p:nvPr/>
        </p:nvSpPr>
        <p:spPr>
          <a:xfrm>
            <a:off x="11384280" y="114300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a:extLst>
              <a:ext uri="{FF2B5EF4-FFF2-40B4-BE49-F238E27FC236}">
                <a16:creationId xmlns:a16="http://schemas.microsoft.com/office/drawing/2014/main" id="{AA2194CF-4F8F-AFB9-E3C5-7E62A1A6948D}"/>
              </a:ext>
            </a:extLst>
          </p:cNvPr>
          <p:cNvSpPr/>
          <p:nvPr/>
        </p:nvSpPr>
        <p:spPr>
          <a:xfrm>
            <a:off x="9875520" y="1828800"/>
            <a:ext cx="128016" cy="128016"/>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a:extLst>
              <a:ext uri="{FF2B5EF4-FFF2-40B4-BE49-F238E27FC236}">
                <a16:creationId xmlns:a16="http://schemas.microsoft.com/office/drawing/2014/main" id="{6D9E85C3-9BB8-467D-5406-A67679E1F6DF}"/>
              </a:ext>
            </a:extLst>
          </p:cNvPr>
          <p:cNvSpPr/>
          <p:nvPr/>
        </p:nvSpPr>
        <p:spPr>
          <a:xfrm>
            <a:off x="182880" y="2011680"/>
            <a:ext cx="91440" cy="91440"/>
          </a:xfrm>
          <a:prstGeom prst="ellipse">
            <a:avLst/>
          </a:prstGeom>
          <a:no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a:extLst>
              <a:ext uri="{FF2B5EF4-FFF2-40B4-BE49-F238E27FC236}">
                <a16:creationId xmlns:a16="http://schemas.microsoft.com/office/drawing/2014/main" id="{40037400-F19E-C3DF-4652-FDF150E13EEF}"/>
              </a:ext>
            </a:extLst>
          </p:cNvPr>
          <p:cNvSpPr txBox="1"/>
          <p:nvPr/>
        </p:nvSpPr>
        <p:spPr>
          <a:xfrm>
            <a:off x="457200" y="329561"/>
            <a:ext cx="10972800" cy="707886"/>
          </a:xfrm>
          <a:prstGeom prst="rect">
            <a:avLst/>
          </a:prstGeom>
          <a:noFill/>
        </p:spPr>
        <p:txBody>
          <a:bodyPr wrap="square">
            <a:spAutoFit/>
          </a:bodyPr>
          <a:lstStyle/>
          <a:p>
            <a:pPr algn="ctr">
              <a:defRPr sz="3000" b="1">
                <a:solidFill>
                  <a:srgbClr val="083F78"/>
                </a:solidFill>
                <a:latin typeface="Aptos Display"/>
              </a:defRPr>
            </a:pPr>
            <a:r>
              <a:rPr lang="en-US" sz="4000" dirty="0"/>
              <a:t>State Standards Assessments</a:t>
            </a:r>
            <a:endParaRPr sz="4000" dirty="0"/>
          </a:p>
        </p:txBody>
      </p:sp>
      <p:sp>
        <p:nvSpPr>
          <p:cNvPr id="11" name="Isosceles Triangle 10">
            <a:extLst>
              <a:ext uri="{FF2B5EF4-FFF2-40B4-BE49-F238E27FC236}">
                <a16:creationId xmlns:a16="http://schemas.microsoft.com/office/drawing/2014/main" id="{5F531EE1-7264-BE9E-F122-5A7D63C79549}"/>
              </a:ext>
            </a:extLst>
          </p:cNvPr>
          <p:cNvSpPr/>
          <p:nvPr/>
        </p:nvSpPr>
        <p:spPr>
          <a:xfrm rot="10800000">
            <a:off x="10744200" y="164592"/>
            <a:ext cx="685800" cy="594360"/>
          </a:xfrm>
          <a:prstGeom prst="triangle">
            <a:avLst/>
          </a:prstGeom>
          <a:solidFill>
            <a:srgbClr val="1485C4"/>
          </a:solidFill>
          <a:ln>
            <a:solidFill>
              <a:srgbClr val="083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a:extLst>
              <a:ext uri="{FF2B5EF4-FFF2-40B4-BE49-F238E27FC236}">
                <a16:creationId xmlns:a16="http://schemas.microsoft.com/office/drawing/2014/main" id="{04F6FCED-9939-E3FF-BC98-856E102C6886}"/>
              </a:ext>
            </a:extLst>
          </p:cNvPr>
          <p:cNvSpPr/>
          <p:nvPr/>
        </p:nvSpPr>
        <p:spPr>
          <a:xfrm>
            <a:off x="777240" y="1261872"/>
            <a:ext cx="10789920" cy="4233672"/>
          </a:xfrm>
          <a:prstGeom prst="roundRect">
            <a:avLst/>
          </a:prstGeom>
          <a:solidFill>
            <a:srgbClr val="FFFFFF"/>
          </a:solidFill>
          <a:ln w="19050">
            <a:solidFill>
              <a:srgbClr val="1485C4"/>
            </a:solidFill>
          </a:ln>
        </p:spPr>
        <p:style>
          <a:lnRef idx="1">
            <a:schemeClr val="accent1"/>
          </a:lnRef>
          <a:fillRef idx="3">
            <a:schemeClr val="accent1"/>
          </a:fillRef>
          <a:effectRef idx="2">
            <a:schemeClr val="accent1"/>
          </a:effectRef>
          <a:fontRef idx="minor">
            <a:schemeClr val="lt1"/>
          </a:fontRef>
        </p:style>
        <p:txBody>
          <a:bodyPr lIns="228600" tIns="164592" rIns="182880" rtlCol="0" anchor="ctr"/>
          <a:lstStyle/>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altLang="en-US"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Florida Assessment of Student Achievement(FAST)  is used to measure student achievement of the BEST State Standards. </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FAST Writing is used to measure a student’s ability to respond effectively to a writing prompt.</a:t>
            </a: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b="1" i="0" u="none" strike="noStrike" kern="1200" cap="none" spc="0" normalizeH="0" baseline="0" noProof="0" dirty="0">
                <a:ln>
                  <a:noFill/>
                </a:ln>
                <a:solidFill>
                  <a:prstClr val="black">
                    <a:lumMod val="85000"/>
                    <a:lumOff val="15000"/>
                  </a:prstClr>
                </a:solidFill>
                <a:effectLst/>
                <a:uLnTx/>
                <a:uFillTx/>
                <a:latin typeface="Garamond" panose="02020404030301010803"/>
                <a:ea typeface="+mn-lt"/>
                <a:cs typeface="+mn-lt"/>
              </a:rPr>
              <a:t>Statewide Science Assessment (SSA)  is used to measure student achievement of the Next Generation Sunshine State Standards.</a:t>
            </a:r>
            <a:endParaRPr kumimoji="0" lang="en-US" b="1"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endParaRPr>
          </a:p>
          <a:p>
            <a:pPr marL="285750" marR="0" lvl="0"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endParaRPr kumimoji="0" lang="en-US" altLang="en-US" b="1" i="0" u="none" strike="noStrike" kern="1200" cap="none" spc="0" normalizeH="0" baseline="0" noProof="0" dirty="0">
              <a:ln>
                <a:noFill/>
              </a:ln>
              <a:solidFill>
                <a:srgbClr val="0070C0"/>
              </a:solidFill>
              <a:effectLst/>
              <a:uLnTx/>
              <a:uFillTx/>
              <a:latin typeface="Garamond" panose="02020404030301010803"/>
              <a:ea typeface="+mn-ea"/>
              <a:cs typeface="+mn-cs"/>
            </a:endParaRPr>
          </a:p>
          <a:p>
            <a:pPr marL="742950" marR="0" lvl="1"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altLang="en-US" b="1" i="0" u="none" strike="noStrike" kern="1200" cap="none" spc="0" normalizeH="0" baseline="0" noProof="0" dirty="0">
                <a:ln>
                  <a:noFill/>
                </a:ln>
                <a:solidFill>
                  <a:prstClr val="black"/>
                </a:solidFill>
                <a:effectLst/>
                <a:uLnTx/>
                <a:uFillTx/>
                <a:latin typeface="Garamond" panose="02020404030301010803"/>
                <a:ea typeface="+mn-ea"/>
                <a:cs typeface="+mn-cs"/>
              </a:rPr>
              <a:t>ELA FAST-Grades K-5 (3 times a year)</a:t>
            </a:r>
            <a:endParaRPr kumimoji="0" lang="en-US" b="1" i="0" u="none" strike="noStrike" kern="1200" cap="none" spc="0" normalizeH="0" baseline="0" noProof="0" dirty="0">
              <a:ln>
                <a:noFill/>
              </a:ln>
              <a:solidFill>
                <a:prstClr val="black"/>
              </a:solidFill>
              <a:effectLst/>
              <a:uLnTx/>
              <a:uFillTx/>
              <a:latin typeface="Garamond" panose="02020404030301010803"/>
              <a:ea typeface="+mn-ea"/>
              <a:cs typeface="+mn-cs"/>
            </a:endParaRPr>
          </a:p>
          <a:p>
            <a:pPr marL="742950" marR="0" lvl="1"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altLang="en-US" b="1" i="0" u="none" strike="noStrike" kern="1200" cap="none" spc="0" normalizeH="0" baseline="0" noProof="0" dirty="0">
                <a:ln>
                  <a:noFill/>
                </a:ln>
                <a:solidFill>
                  <a:prstClr val="black"/>
                </a:solidFill>
                <a:effectLst/>
                <a:uLnTx/>
                <a:uFillTx/>
                <a:latin typeface="Garamond" panose="02020404030301010803"/>
                <a:ea typeface="+mn-ea"/>
                <a:cs typeface="+mn-cs"/>
              </a:rPr>
              <a:t>Math FAST-Grades K-5 (3 times a year)</a:t>
            </a:r>
          </a:p>
          <a:p>
            <a:pPr marL="742950" marR="0" lvl="1"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altLang="en-US" b="1" i="0" u="none" strike="noStrike" kern="1200" cap="none" spc="0" normalizeH="0" baseline="0" noProof="0" dirty="0">
                <a:ln>
                  <a:noFill/>
                </a:ln>
                <a:solidFill>
                  <a:prstClr val="black"/>
                </a:solidFill>
                <a:effectLst/>
                <a:uLnTx/>
                <a:uFillTx/>
                <a:latin typeface="Garamond" panose="02020404030301010803"/>
                <a:ea typeface="+mn-ea"/>
                <a:cs typeface="+mn-cs"/>
              </a:rPr>
              <a:t>FAST Writing- Grades 4</a:t>
            </a:r>
            <a:r>
              <a:rPr kumimoji="0" lang="en-US" altLang="en-US" b="1" i="0" u="none" strike="noStrike" kern="1200" cap="none" spc="0" normalizeH="0" baseline="30000" noProof="0" dirty="0">
                <a:ln>
                  <a:noFill/>
                </a:ln>
                <a:solidFill>
                  <a:prstClr val="black"/>
                </a:solidFill>
                <a:effectLst/>
                <a:uLnTx/>
                <a:uFillTx/>
                <a:latin typeface="Garamond" panose="02020404030301010803"/>
                <a:ea typeface="+mn-ea"/>
                <a:cs typeface="+mn-cs"/>
              </a:rPr>
              <a:t>th</a:t>
            </a:r>
            <a:r>
              <a:rPr kumimoji="0" lang="en-US" altLang="en-US" b="1" i="0" u="none" strike="noStrike" kern="1200" cap="none" spc="0" normalizeH="0" baseline="0" noProof="0" dirty="0">
                <a:ln>
                  <a:noFill/>
                </a:ln>
                <a:solidFill>
                  <a:prstClr val="black"/>
                </a:solidFill>
                <a:effectLst/>
                <a:uLnTx/>
                <a:uFillTx/>
                <a:latin typeface="Garamond" panose="02020404030301010803"/>
                <a:ea typeface="+mn-ea"/>
                <a:cs typeface="+mn-cs"/>
              </a:rPr>
              <a:t> and 5th</a:t>
            </a:r>
          </a:p>
          <a:p>
            <a:pPr marL="742950" marR="0" lvl="1" indent="-285750" algn="l" defTabSz="457200" rtl="0" eaLnBrk="1" fontAlgn="auto" latinLnBrk="0" hangingPunct="1">
              <a:lnSpc>
                <a:spcPct val="100000"/>
              </a:lnSpc>
              <a:spcBef>
                <a:spcPct val="20000"/>
              </a:spcBef>
              <a:spcAft>
                <a:spcPts val="600"/>
              </a:spcAft>
              <a:buClr>
                <a:srgbClr val="B15E28"/>
              </a:buClr>
              <a:buSzPct val="115000"/>
              <a:buFont typeface="Arial"/>
              <a:buChar char="•"/>
              <a:tabLst/>
              <a:defRPr/>
            </a:pPr>
            <a:r>
              <a:rPr kumimoji="0" lang="en-US" altLang="en-US" b="1" i="0" u="none" strike="noStrike" kern="1200" cap="none" spc="0" normalizeH="0" baseline="0" noProof="0" dirty="0">
                <a:ln>
                  <a:noFill/>
                </a:ln>
                <a:solidFill>
                  <a:prstClr val="black"/>
                </a:solidFill>
                <a:effectLst/>
                <a:uLnTx/>
                <a:uFillTx/>
                <a:latin typeface="Garamond" panose="02020404030301010803"/>
                <a:ea typeface="+mn-ea"/>
                <a:cs typeface="+mn-cs"/>
              </a:rPr>
              <a:t>NGSS Science-5</a:t>
            </a:r>
            <a:r>
              <a:rPr kumimoji="0" lang="en-US" altLang="en-US" b="1" i="0" u="none" strike="noStrike" kern="1200" cap="none" spc="0" normalizeH="0" baseline="30000" noProof="0" dirty="0">
                <a:ln>
                  <a:noFill/>
                </a:ln>
                <a:solidFill>
                  <a:prstClr val="black"/>
                </a:solidFill>
                <a:effectLst/>
                <a:uLnTx/>
                <a:uFillTx/>
                <a:latin typeface="Garamond" panose="02020404030301010803"/>
                <a:ea typeface="+mn-ea"/>
                <a:cs typeface="+mn-cs"/>
              </a:rPr>
              <a:t>th</a:t>
            </a:r>
            <a:r>
              <a:rPr kumimoji="0" lang="en-US" altLang="en-US" b="1" i="0" u="none" strike="noStrike" kern="1200" cap="none" spc="0" normalizeH="0" baseline="0" noProof="0" dirty="0">
                <a:ln>
                  <a:noFill/>
                </a:ln>
                <a:solidFill>
                  <a:prstClr val="black"/>
                </a:solidFill>
                <a:effectLst/>
                <a:uLnTx/>
                <a:uFillTx/>
                <a:latin typeface="Garamond" panose="02020404030301010803"/>
                <a:ea typeface="+mn-ea"/>
                <a:cs typeface="+mn-cs"/>
              </a:rPr>
              <a:t> Grade</a:t>
            </a:r>
          </a:p>
          <a:p>
            <a:r>
              <a:rPr lang="en-US" sz="2400" b="1" dirty="0"/>
              <a:t>year’s testing scores. </a:t>
            </a:r>
          </a:p>
        </p:txBody>
      </p:sp>
      <p:pic>
        <p:nvPicPr>
          <p:cNvPr id="15" name="Picture 14">
            <a:extLst>
              <a:ext uri="{FF2B5EF4-FFF2-40B4-BE49-F238E27FC236}">
                <a16:creationId xmlns:a16="http://schemas.microsoft.com/office/drawing/2014/main" id="{EFA91881-E470-2237-AFB7-EA39D444FC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4739" y="3012671"/>
            <a:ext cx="2639290" cy="2199409"/>
          </a:xfrm>
          <a:prstGeom prst="rect">
            <a:avLst/>
          </a:prstGeom>
        </p:spPr>
      </p:pic>
    </p:spTree>
    <p:extLst>
      <p:ext uri="{BB962C8B-B14F-4D97-AF65-F5344CB8AC3E}">
        <p14:creationId xmlns:p14="http://schemas.microsoft.com/office/powerpoint/2010/main" val="21670889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1451</TotalTime>
  <Words>1942</Words>
  <Application>Microsoft Office PowerPoint</Application>
  <PresentationFormat>Widescreen</PresentationFormat>
  <Paragraphs>150</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Garamond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Michelle Axson</dc:creator>
  <cp:keywords/>
  <dc:description>generated using python-pptx</dc:description>
  <cp:lastModifiedBy>Michelle Axson</cp:lastModifiedBy>
  <cp:revision>3</cp:revision>
  <dcterms:created xsi:type="dcterms:W3CDTF">2013-01-27T09:14:16Z</dcterms:created>
  <dcterms:modified xsi:type="dcterms:W3CDTF">2026-09-09T19:07:10Z</dcterms:modified>
  <cp:category/>
</cp:coreProperties>
</file>